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p:sldMasterIdLst>
    <p:sldMasterId id="2147483648" r:id="rId1"/>
  </p:sldMasterIdLst>
  <p:notesMasterIdLst>
    <p:notesMasterId r:id="rId43"/>
  </p:notesMasterIdLst>
  <p:sldIdLst>
    <p:sldId id="348" r:id="rId2"/>
    <p:sldId id="398" r:id="rId3"/>
    <p:sldId id="350" r:id="rId4"/>
    <p:sldId id="385" r:id="rId5"/>
    <p:sldId id="386" r:id="rId6"/>
    <p:sldId id="387" r:id="rId7"/>
    <p:sldId id="359" r:id="rId8"/>
    <p:sldId id="399" r:id="rId9"/>
    <p:sldId id="400" r:id="rId10"/>
    <p:sldId id="401" r:id="rId11"/>
    <p:sldId id="404" r:id="rId12"/>
    <p:sldId id="405" r:id="rId13"/>
    <p:sldId id="406" r:id="rId14"/>
    <p:sldId id="291" r:id="rId15"/>
    <p:sldId id="402" r:id="rId16"/>
    <p:sldId id="290" r:id="rId17"/>
    <p:sldId id="377" r:id="rId18"/>
    <p:sldId id="378" r:id="rId19"/>
    <p:sldId id="296" r:id="rId20"/>
    <p:sldId id="403" r:id="rId21"/>
    <p:sldId id="298" r:id="rId22"/>
    <p:sldId id="364" r:id="rId23"/>
    <p:sldId id="367" r:id="rId24"/>
    <p:sldId id="370" r:id="rId25"/>
    <p:sldId id="396" r:id="rId26"/>
    <p:sldId id="407" r:id="rId27"/>
    <p:sldId id="325" r:id="rId28"/>
    <p:sldId id="309" r:id="rId29"/>
    <p:sldId id="310" r:id="rId30"/>
    <p:sldId id="311" r:id="rId31"/>
    <p:sldId id="312" r:id="rId32"/>
    <p:sldId id="322" r:id="rId33"/>
    <p:sldId id="324" r:id="rId34"/>
    <p:sldId id="374" r:id="rId35"/>
    <p:sldId id="408" r:id="rId36"/>
    <p:sldId id="409" r:id="rId37"/>
    <p:sldId id="410" r:id="rId38"/>
    <p:sldId id="413" r:id="rId39"/>
    <p:sldId id="414" r:id="rId40"/>
    <p:sldId id="412" r:id="rId41"/>
    <p:sldId id="326" r:id="rId42"/>
  </p:sldIdLst>
  <p:sldSz cx="9144000" cy="6858000" type="screen4x3"/>
  <p:notesSz cx="6858000" cy="9144000"/>
  <p:defaultTextStyle>
    <a:defPPr>
      <a:defRPr lang="he-IL"/>
    </a:defPPr>
    <a:lvl1pPr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r" rtl="1"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D9ECFF"/>
    <a:srgbClr val="E6CDFF"/>
    <a:srgbClr val="DDBBFF"/>
    <a:srgbClr val="FF99FF"/>
    <a:srgbClr val="FFFFCC"/>
    <a:srgbClr val="FFCC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5" autoAdjust="0"/>
    <p:restoredTop sz="86372" autoAdjust="0"/>
  </p:normalViewPr>
  <p:slideViewPr>
    <p:cSldViewPr>
      <p:cViewPr varScale="1">
        <p:scale>
          <a:sx n="117" d="100"/>
          <a:sy n="117" d="100"/>
        </p:scale>
        <p:origin x="-14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2B248242-9CA6-4E4F-842E-48E59158D46A}" type="datetimeFigureOut">
              <a:rPr lang="he-IL"/>
              <a:pPr>
                <a:defRPr/>
              </a:pPr>
              <a:t>י'/אלול/תש"פ</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4DF9C37F-9B08-43A6-B3AB-E5685862EEAE}" type="slidenum">
              <a:rPr lang="he-IL" altLang="en-US"/>
              <a:pPr/>
              <a:t>‹#›</a:t>
            </a:fld>
            <a:endParaRPr lang="he-IL" altLang="en-US"/>
          </a:p>
        </p:txBody>
      </p:sp>
    </p:spTree>
    <p:extLst>
      <p:ext uri="{BB962C8B-B14F-4D97-AF65-F5344CB8AC3E}">
        <p14:creationId xmlns:p14="http://schemas.microsoft.com/office/powerpoint/2010/main" val="106960267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C6CCDC-C206-458A-BB10-69A76048032D}" type="slidenum">
              <a:rPr lang="he-IL" altLang="en-US"/>
              <a:pPr/>
              <a:t>‹#›</a:t>
            </a:fld>
            <a:endParaRPr lang="en-US" altLang="en-US"/>
          </a:p>
        </p:txBody>
      </p:sp>
    </p:spTree>
    <p:extLst>
      <p:ext uri="{BB962C8B-B14F-4D97-AF65-F5344CB8AC3E}">
        <p14:creationId xmlns:p14="http://schemas.microsoft.com/office/powerpoint/2010/main" val="91919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3461FD-A214-4B06-9F6C-EC6BDF95A0F1}" type="slidenum">
              <a:rPr lang="he-IL" altLang="en-US"/>
              <a:pPr/>
              <a:t>‹#›</a:t>
            </a:fld>
            <a:endParaRPr lang="en-US" altLang="en-US"/>
          </a:p>
        </p:txBody>
      </p:sp>
    </p:spTree>
    <p:extLst>
      <p:ext uri="{BB962C8B-B14F-4D97-AF65-F5344CB8AC3E}">
        <p14:creationId xmlns:p14="http://schemas.microsoft.com/office/powerpoint/2010/main" val="397512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15100" y="609600"/>
            <a:ext cx="1943100" cy="5486400"/>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685800" y="609600"/>
            <a:ext cx="5676900" cy="54864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4DA97B-FE72-473A-B3F0-40D29436A4B1}" type="slidenum">
              <a:rPr lang="he-IL" altLang="en-US"/>
              <a:pPr/>
              <a:t>‹#›</a:t>
            </a:fld>
            <a:endParaRPr lang="en-US" altLang="en-US"/>
          </a:p>
        </p:txBody>
      </p:sp>
    </p:spTree>
    <p:extLst>
      <p:ext uri="{BB962C8B-B14F-4D97-AF65-F5344CB8AC3E}">
        <p14:creationId xmlns:p14="http://schemas.microsoft.com/office/powerpoint/2010/main" val="8431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685800" y="609600"/>
            <a:ext cx="7772400" cy="54864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DA3E4F-1878-4273-85F6-CB8C58BA5EDB}" type="slidenum">
              <a:rPr lang="he-IL" altLang="en-US"/>
              <a:pPr/>
              <a:t>‹#›</a:t>
            </a:fld>
            <a:endParaRPr lang="en-US" altLang="en-US"/>
          </a:p>
        </p:txBody>
      </p:sp>
    </p:spTree>
    <p:extLst>
      <p:ext uri="{BB962C8B-B14F-4D97-AF65-F5344CB8AC3E}">
        <p14:creationId xmlns:p14="http://schemas.microsoft.com/office/powerpoint/2010/main" val="380585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0C4A67-E96C-4C99-9F7E-8534273945DE}" type="slidenum">
              <a:rPr lang="he-IL" altLang="en-US"/>
              <a:pPr/>
              <a:t>‹#›</a:t>
            </a:fld>
            <a:endParaRPr lang="en-US" altLang="en-US"/>
          </a:p>
        </p:txBody>
      </p:sp>
    </p:spTree>
    <p:extLst>
      <p:ext uri="{BB962C8B-B14F-4D97-AF65-F5344CB8AC3E}">
        <p14:creationId xmlns:p14="http://schemas.microsoft.com/office/powerpoint/2010/main" val="354122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FEB605-082C-4DEA-B515-34E7191F2F15}" type="slidenum">
              <a:rPr lang="he-IL" altLang="en-US"/>
              <a:pPr/>
              <a:t>‹#›</a:t>
            </a:fld>
            <a:endParaRPr lang="en-US" altLang="en-US"/>
          </a:p>
        </p:txBody>
      </p:sp>
    </p:spTree>
    <p:extLst>
      <p:ext uri="{BB962C8B-B14F-4D97-AF65-F5344CB8AC3E}">
        <p14:creationId xmlns:p14="http://schemas.microsoft.com/office/powerpoint/2010/main" val="372784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F0B313-A446-4EF4-9AB9-A7EE3855E6F4}" type="slidenum">
              <a:rPr lang="he-IL" altLang="en-US"/>
              <a:pPr/>
              <a:t>‹#›</a:t>
            </a:fld>
            <a:endParaRPr lang="en-US" altLang="en-US"/>
          </a:p>
        </p:txBody>
      </p:sp>
    </p:spTree>
    <p:extLst>
      <p:ext uri="{BB962C8B-B14F-4D97-AF65-F5344CB8AC3E}">
        <p14:creationId xmlns:p14="http://schemas.microsoft.com/office/powerpoint/2010/main" val="17006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BC0E94E-66F4-4DF1-8E8D-1A7F2EFDD4D9}" type="slidenum">
              <a:rPr lang="he-IL" altLang="en-US"/>
              <a:pPr/>
              <a:t>‹#›</a:t>
            </a:fld>
            <a:endParaRPr lang="en-US" altLang="en-US"/>
          </a:p>
        </p:txBody>
      </p:sp>
    </p:spTree>
    <p:extLst>
      <p:ext uri="{BB962C8B-B14F-4D97-AF65-F5344CB8AC3E}">
        <p14:creationId xmlns:p14="http://schemas.microsoft.com/office/powerpoint/2010/main" val="282650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E8AF2B4-65CE-462A-A6D8-BD61002778F9}" type="slidenum">
              <a:rPr lang="he-IL" altLang="en-US"/>
              <a:pPr/>
              <a:t>‹#›</a:t>
            </a:fld>
            <a:endParaRPr lang="en-US" altLang="en-US"/>
          </a:p>
        </p:txBody>
      </p:sp>
    </p:spTree>
    <p:extLst>
      <p:ext uri="{BB962C8B-B14F-4D97-AF65-F5344CB8AC3E}">
        <p14:creationId xmlns:p14="http://schemas.microsoft.com/office/powerpoint/2010/main" val="125048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1F59294-13C0-4188-B0F0-EDFE04428122}" type="slidenum">
              <a:rPr lang="he-IL" altLang="en-US"/>
              <a:pPr/>
              <a:t>‹#›</a:t>
            </a:fld>
            <a:endParaRPr lang="en-US" altLang="en-US"/>
          </a:p>
        </p:txBody>
      </p:sp>
    </p:spTree>
    <p:extLst>
      <p:ext uri="{BB962C8B-B14F-4D97-AF65-F5344CB8AC3E}">
        <p14:creationId xmlns:p14="http://schemas.microsoft.com/office/powerpoint/2010/main" val="319939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6F7340-3D90-4BA7-919F-5F7712B5450E}" type="slidenum">
              <a:rPr lang="he-IL" altLang="en-US"/>
              <a:pPr/>
              <a:t>‹#›</a:t>
            </a:fld>
            <a:endParaRPr lang="en-US" altLang="en-US"/>
          </a:p>
        </p:txBody>
      </p:sp>
    </p:spTree>
    <p:extLst>
      <p:ext uri="{BB962C8B-B14F-4D97-AF65-F5344CB8AC3E}">
        <p14:creationId xmlns:p14="http://schemas.microsoft.com/office/powerpoint/2010/main" val="168147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872C66-E4A6-4730-A908-25E20099CEFF}" type="slidenum">
              <a:rPr lang="he-IL" altLang="en-US"/>
              <a:pPr/>
              <a:t>‹#›</a:t>
            </a:fld>
            <a:endParaRPr lang="en-US" altLang="en-US"/>
          </a:p>
        </p:txBody>
      </p:sp>
    </p:spTree>
    <p:extLst>
      <p:ext uri="{BB962C8B-B14F-4D97-AF65-F5344CB8AC3E}">
        <p14:creationId xmlns:p14="http://schemas.microsoft.com/office/powerpoint/2010/main" val="68930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BACF2F1-232D-486E-9E0C-F350661BAD6F}" type="slidenum">
              <a:rPr lang="he-IL"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6pPr>
      <a:lvl7pPr marL="9144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7pPr>
      <a:lvl8pPr marL="13716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8pPr>
      <a:lvl9pPr marL="18288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0" fontAlgn="base" hangingPunct="0">
        <a:spcBef>
          <a:spcPct val="20000"/>
        </a:spcBef>
        <a:spcAft>
          <a:spcPct val="0"/>
        </a:spcAft>
        <a:buChar char="»"/>
        <a:defRPr sz="2000">
          <a:solidFill>
            <a:schemeClr val="tx1"/>
          </a:solidFill>
          <a:latin typeface="+mn-lt"/>
          <a:cs typeface="+mn-cs"/>
        </a:defRPr>
      </a:lvl6pPr>
      <a:lvl7pPr marL="2971800" indent="-228600" algn="r" rtl="1" eaLnBrk="0" fontAlgn="base" hangingPunct="0">
        <a:spcBef>
          <a:spcPct val="20000"/>
        </a:spcBef>
        <a:spcAft>
          <a:spcPct val="0"/>
        </a:spcAft>
        <a:buChar char="»"/>
        <a:defRPr sz="2000">
          <a:solidFill>
            <a:schemeClr val="tx1"/>
          </a:solidFill>
          <a:latin typeface="+mn-lt"/>
          <a:cs typeface="+mn-cs"/>
        </a:defRPr>
      </a:lvl7pPr>
      <a:lvl8pPr marL="3429000" indent="-228600" algn="r" rtl="1" eaLnBrk="0" fontAlgn="base" hangingPunct="0">
        <a:spcBef>
          <a:spcPct val="20000"/>
        </a:spcBef>
        <a:spcAft>
          <a:spcPct val="0"/>
        </a:spcAft>
        <a:buChar char="»"/>
        <a:defRPr sz="2000">
          <a:solidFill>
            <a:schemeClr val="tx1"/>
          </a:solidFill>
          <a:latin typeface="+mn-lt"/>
          <a:cs typeface="+mn-cs"/>
        </a:defRPr>
      </a:lvl8pPr>
      <a:lvl9pPr marL="3886200" indent="-228600" algn="r" rtl="1"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ampus.gov.il/courses/course-v1:TAU+ACD_TAU_chemistry101x+2019_2/abou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fesci.tau.ac.il/"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fesci.tau.ac.i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ifesci.tau.ac.i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287338" y="981075"/>
            <a:ext cx="8316912" cy="509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3600"/>
              </a:lnSpc>
              <a:spcBef>
                <a:spcPts val="600"/>
              </a:spcBef>
              <a:spcAft>
                <a:spcPts val="300"/>
              </a:spcAft>
              <a:buFontTx/>
              <a:buNone/>
            </a:pPr>
            <a:r>
              <a:rPr lang="he-IL" altLang="he-IL" sz="2400">
                <a:latin typeface="Arial" panose="020B0604020202020204" pitchFamily="34" charset="0"/>
                <a:cs typeface="Arial" panose="020B0604020202020204" pitchFamily="34" charset="0"/>
              </a:rPr>
              <a:t> </a:t>
            </a:r>
            <a:endParaRPr lang="en-US" altLang="he-IL" sz="2400" b="1">
              <a:cs typeface="Arial" panose="020B0604020202020204" pitchFamily="34" charset="0"/>
            </a:endParaRPr>
          </a:p>
        </p:txBody>
      </p:sp>
      <p:sp>
        <p:nvSpPr>
          <p:cNvPr id="2051" name="Rectangle 5"/>
          <p:cNvSpPr>
            <a:spLocks noChangeArrowheads="1"/>
          </p:cNvSpPr>
          <p:nvPr/>
        </p:nvSpPr>
        <p:spPr bwMode="auto">
          <a:xfrm>
            <a:off x="4479925" y="18891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ts val="600"/>
              </a:spcBef>
              <a:spcAft>
                <a:spcPts val="300"/>
              </a:spcAft>
              <a:buFontTx/>
              <a:buNone/>
            </a:pPr>
            <a:endParaRPr lang="en-US" altLang="en-US" b="1" u="sng">
              <a:latin typeface="Arial" panose="020B0604020202020204" pitchFamily="34" charset="0"/>
              <a:cs typeface="Arial" panose="020B0604020202020204" pitchFamily="34" charset="0"/>
            </a:endParaRPr>
          </a:p>
        </p:txBody>
      </p:sp>
      <p:sp>
        <p:nvSpPr>
          <p:cNvPr id="2" name="Rectangle 1"/>
          <p:cNvSpPr/>
          <p:nvPr/>
        </p:nvSpPr>
        <p:spPr>
          <a:xfrm>
            <a:off x="827088" y="376238"/>
            <a:ext cx="7489825" cy="4708525"/>
          </a:xfrm>
          <a:prstGeom prst="rect">
            <a:avLst/>
          </a:prstGeom>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ברוכים הבאים </a:t>
            </a:r>
          </a:p>
          <a:p>
            <a:pPr algn="ctr" eaLnBrk="1" hangingPunct="1"/>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לתלמידי שנה א' </a:t>
            </a:r>
            <a:endPar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endParaRPr>
          </a:p>
          <a:p>
            <a:pPr algn="ctr" eaLnBrk="1" hangingPunct="1"/>
            <a:r>
              <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rPr>
              <a:t>במסלול </a:t>
            </a:r>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הדו חוגי </a:t>
            </a:r>
            <a:endPar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endParaRPr>
          </a:p>
          <a:p>
            <a:pPr algn="ctr" eaLnBrk="1" hangingPunct="1"/>
            <a:r>
              <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rPr>
              <a:t>בפקולטה </a:t>
            </a:r>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למדעי החיים  </a:t>
            </a:r>
            <a:endPar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endParaRPr>
          </a:p>
          <a:p>
            <a:pPr algn="ctr" eaLnBrk="1" hangingPunct="1"/>
            <a:r>
              <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rPr>
              <a:t>שנת </a:t>
            </a:r>
            <a:r>
              <a:rPr lang="he-IL" altLang="en-US" sz="6000" b="1" dirty="0">
                <a:solidFill>
                  <a:srgbClr val="00B0F0"/>
                </a:solidFill>
                <a:effectLst>
                  <a:outerShdw blurRad="38100" dist="38100" dir="2700000" algn="tl">
                    <a:srgbClr val="C0C0C0"/>
                  </a:outerShdw>
                </a:effectLst>
                <a:latin typeface="Arial Unicode MS" pitchFamily="34" charset="-128"/>
                <a:ea typeface="Arial Unicode MS" pitchFamily="34" charset="-128"/>
              </a:rPr>
              <a:t>הלימודים </a:t>
            </a:r>
            <a:r>
              <a:rPr lang="he-IL" altLang="en-US" sz="6000" b="1" dirty="0" smtClean="0">
                <a:solidFill>
                  <a:srgbClr val="00B0F0"/>
                </a:solidFill>
                <a:effectLst>
                  <a:outerShdw blurRad="38100" dist="38100" dir="2700000" algn="tl">
                    <a:srgbClr val="C0C0C0"/>
                  </a:outerShdw>
                </a:effectLst>
                <a:latin typeface="Arial Unicode MS" pitchFamily="34" charset="-128"/>
                <a:ea typeface="Arial Unicode MS" pitchFamily="34" charset="-128"/>
              </a:rPr>
              <a:t>תשפ"א</a:t>
            </a:r>
            <a:endParaRPr lang="he-IL" altLang="en-US" sz="6000" dirty="0">
              <a:solidFill>
                <a:srgbClr val="00B0F0"/>
              </a:solidFill>
            </a:endParaRPr>
          </a:p>
        </p:txBody>
      </p:sp>
      <p:sp>
        <p:nvSpPr>
          <p:cNvPr id="5" name="Rectangle 4"/>
          <p:cNvSpPr/>
          <p:nvPr/>
        </p:nvSpPr>
        <p:spPr>
          <a:xfrm>
            <a:off x="1258888" y="5516563"/>
            <a:ext cx="6697662" cy="1016000"/>
          </a:xfrm>
          <a:prstGeom prst="rect">
            <a:avLst/>
          </a:prstGeom>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he-IL" altLang="en-US" sz="6000" b="1">
                <a:solidFill>
                  <a:srgbClr val="3A2DE3"/>
                </a:solidFill>
                <a:effectLst>
                  <a:outerShdw blurRad="38100" dist="38100" dir="2700000" algn="tl">
                    <a:srgbClr val="C0C0C0"/>
                  </a:outerShdw>
                </a:effectLst>
                <a:latin typeface="Arial Unicode MS" pitchFamily="34" charset="-128"/>
                <a:ea typeface="Arial Unicode MS" pitchFamily="34" charset="-128"/>
              </a:rPr>
              <a:t>ד"ר צפריר צור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0" y="404813"/>
            <a:ext cx="9144000" cy="1225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endParaRPr lang="en-US" altLang="en-US" sz="2400"/>
          </a:p>
        </p:txBody>
      </p:sp>
      <p:sp>
        <p:nvSpPr>
          <p:cNvPr id="11267" name="Rectangle 9"/>
          <p:cNvSpPr>
            <a:spLocks noChangeArrowheads="1"/>
          </p:cNvSpPr>
          <p:nvPr/>
        </p:nvSpPr>
        <p:spPr bwMode="auto">
          <a:xfrm>
            <a:off x="1008719" y="2655540"/>
            <a:ext cx="1584325"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graphicFrame>
        <p:nvGraphicFramePr>
          <p:cNvPr id="8" name="מציין מיקום תוכן 10"/>
          <p:cNvGraphicFramePr>
            <a:graphicFrameLocks noGrp="1"/>
          </p:cNvGraphicFramePr>
          <p:nvPr>
            <p:ph/>
            <p:extLst/>
          </p:nvPr>
        </p:nvGraphicFramePr>
        <p:xfrm>
          <a:off x="219733" y="980728"/>
          <a:ext cx="8566150" cy="2470149"/>
        </p:xfrm>
        <a:graphic>
          <a:graphicData uri="http://schemas.openxmlformats.org/drawingml/2006/table">
            <a:tbl>
              <a:tblPr/>
              <a:tblGrid>
                <a:gridCol w="967552">
                  <a:extLst>
                    <a:ext uri="{9D8B030D-6E8A-4147-A177-3AD203B41FA5}">
                      <a16:colId xmlns="" xmlns:a16="http://schemas.microsoft.com/office/drawing/2014/main" val="20000"/>
                    </a:ext>
                  </a:extLst>
                </a:gridCol>
                <a:gridCol w="7598598">
                  <a:extLst>
                    <a:ext uri="{9D8B030D-6E8A-4147-A177-3AD203B41FA5}">
                      <a16:colId xmlns="" xmlns:a16="http://schemas.microsoft.com/office/drawing/2014/main" val="20001"/>
                    </a:ext>
                  </a:extLst>
                </a:gridCol>
              </a:tblGrid>
              <a:tr h="473479">
                <a:tc>
                  <a:txBody>
                    <a:bodyPr/>
                    <a:lstStyle/>
                    <a:p>
                      <a:pPr algn="r" rtl="1">
                        <a:spcAft>
                          <a:spcPts val="0"/>
                        </a:spcAft>
                      </a:pPr>
                      <a:r>
                        <a:rPr lang="he-IL" sz="2400" b="1" dirty="0" smtClean="0">
                          <a:latin typeface="Times New Roman"/>
                          <a:ea typeface="Times New Roman"/>
                          <a:cs typeface="Arial"/>
                        </a:rPr>
                        <a:t>נקודות</a:t>
                      </a:r>
                      <a:endParaRPr lang="en-US" sz="2400" dirty="0">
                        <a:latin typeface="Times New Roman"/>
                        <a:ea typeface="Times New Roman"/>
                        <a:cs typeface="Arial"/>
                      </a:endParaRPr>
                    </a:p>
                  </a:txBody>
                  <a:tcPr marL="68576" marR="6857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spcAft>
                          <a:spcPts val="0"/>
                        </a:spcAft>
                      </a:pPr>
                      <a:endParaRPr lang="en-US" sz="2400" dirty="0">
                        <a:latin typeface="Times New Roman"/>
                        <a:ea typeface="Times New Roman"/>
                        <a:cs typeface="Arial"/>
                      </a:endParaRPr>
                    </a:p>
                  </a:txBody>
                  <a:tcPr marL="68576" marR="6857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31662">
                <a:tc>
                  <a:txBody>
                    <a:bodyPr/>
                    <a:lstStyle/>
                    <a:p>
                      <a:pPr algn="ctr" rtl="1">
                        <a:spcAft>
                          <a:spcPts val="0"/>
                        </a:spcAft>
                      </a:pPr>
                      <a:r>
                        <a:rPr lang="he-IL" sz="2400" dirty="0" smtClean="0">
                          <a:latin typeface="Times New Roman"/>
                          <a:ea typeface="Times New Roman"/>
                          <a:cs typeface="Arial"/>
                        </a:rPr>
                        <a:t>1</a:t>
                      </a:r>
                    </a:p>
                    <a:p>
                      <a:pPr algn="ctr" rtl="1">
                        <a:spcAft>
                          <a:spcPts val="0"/>
                        </a:spcAft>
                      </a:pPr>
                      <a:r>
                        <a:rPr lang="he-IL" sz="2400" dirty="0" smtClean="0">
                          <a:latin typeface="Times New Roman"/>
                          <a:ea typeface="Times New Roman"/>
                          <a:cs typeface="Arial"/>
                        </a:rPr>
                        <a:t>2</a:t>
                      </a:r>
                      <a:endParaRPr lang="en-US" sz="2400" dirty="0">
                        <a:latin typeface="Times New Roman"/>
                        <a:ea typeface="Times New Roman"/>
                        <a:cs typeface="Arial"/>
                      </a:endParaRPr>
                    </a:p>
                  </a:txBody>
                  <a:tcPr marL="68576" marR="6857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400" u="none" strike="noStrike" dirty="0">
                          <a:solidFill>
                            <a:srgbClr val="0000FF"/>
                          </a:solidFill>
                          <a:latin typeface="Times New Roman"/>
                          <a:ea typeface="Times New Roman"/>
                          <a:cs typeface="Arial"/>
                        </a:rPr>
                        <a:t>הכרת האקולוגיה </a:t>
                      </a:r>
                      <a:r>
                        <a:rPr lang="he-IL" sz="2400" u="none" strike="noStrike" dirty="0" smtClean="0">
                          <a:solidFill>
                            <a:srgbClr val="0000FF"/>
                          </a:solidFill>
                          <a:latin typeface="Times New Roman"/>
                          <a:ea typeface="Times New Roman"/>
                          <a:cs typeface="Arial"/>
                        </a:rPr>
                        <a:t>של</a:t>
                      </a:r>
                      <a:r>
                        <a:rPr lang="he-IL" sz="2400" u="none" strike="noStrike" baseline="0" dirty="0">
                          <a:solidFill>
                            <a:srgbClr val="0000FF"/>
                          </a:solidFill>
                          <a:latin typeface="Times New Roman"/>
                          <a:ea typeface="Times New Roman"/>
                          <a:cs typeface="Arial"/>
                        </a:rPr>
                        <a:t> </a:t>
                      </a:r>
                      <a:r>
                        <a:rPr lang="he-IL" sz="2400" u="none" strike="noStrike" dirty="0" smtClean="0">
                          <a:solidFill>
                            <a:srgbClr val="0000FF"/>
                          </a:solidFill>
                          <a:latin typeface="Times New Roman"/>
                          <a:ea typeface="Times New Roman"/>
                          <a:cs typeface="Arial"/>
                        </a:rPr>
                        <a:t>קבוצות </a:t>
                      </a:r>
                      <a:r>
                        <a:rPr lang="he-IL" sz="2400" u="none" strike="noStrike" dirty="0">
                          <a:solidFill>
                            <a:srgbClr val="0000FF"/>
                          </a:solidFill>
                          <a:latin typeface="Times New Roman"/>
                          <a:ea typeface="Times New Roman"/>
                          <a:cs typeface="Arial"/>
                        </a:rPr>
                        <a:t>צמחים </a:t>
                      </a:r>
                      <a:r>
                        <a:rPr lang="he-IL" sz="2400" u="none" strike="noStrike" dirty="0" smtClean="0">
                          <a:solidFill>
                            <a:srgbClr val="0000FF"/>
                          </a:solidFill>
                          <a:latin typeface="Times New Roman"/>
                          <a:ea typeface="Times New Roman"/>
                          <a:cs typeface="Arial"/>
                        </a:rPr>
                        <a:t>מיוחדים</a:t>
                      </a:r>
                      <a:r>
                        <a:rPr lang="he-IL" sz="2400" u="none" strike="noStrike" baseline="0" dirty="0">
                          <a:solidFill>
                            <a:srgbClr val="0000FF"/>
                          </a:solidFill>
                          <a:latin typeface="Times New Roman"/>
                          <a:ea typeface="Times New Roman"/>
                          <a:cs typeface="Arial"/>
                        </a:rPr>
                        <a:t> </a:t>
                      </a:r>
                      <a:r>
                        <a:rPr lang="he-IL" sz="2400" u="none" strike="noStrike" dirty="0" smtClean="0">
                          <a:solidFill>
                            <a:srgbClr val="0000FF"/>
                          </a:solidFill>
                          <a:latin typeface="Times New Roman"/>
                          <a:ea typeface="Times New Roman"/>
                          <a:cs typeface="Arial"/>
                        </a:rPr>
                        <a:t>בגנים הבוטניים</a:t>
                      </a:r>
                    </a:p>
                    <a:p>
                      <a:pPr algn="r" rtl="1">
                        <a:spcAft>
                          <a:spcPts val="0"/>
                        </a:spcAft>
                      </a:pPr>
                      <a:r>
                        <a:rPr lang="he-IL" sz="2400" u="none" strike="noStrike" dirty="0" smtClean="0">
                          <a:solidFill>
                            <a:srgbClr val="0000FF"/>
                          </a:solidFill>
                          <a:latin typeface="Times New Roman"/>
                          <a:ea typeface="Times New Roman"/>
                          <a:cs typeface="Arial"/>
                        </a:rPr>
                        <a:t>קוגניציה בבעלי</a:t>
                      </a:r>
                      <a:r>
                        <a:rPr lang="he-IL" sz="2400" u="none" strike="noStrike" baseline="0" dirty="0" smtClean="0">
                          <a:solidFill>
                            <a:srgbClr val="0000FF"/>
                          </a:solidFill>
                          <a:latin typeface="Times New Roman"/>
                          <a:ea typeface="Times New Roman"/>
                          <a:cs typeface="Arial"/>
                        </a:rPr>
                        <a:t> חיים</a:t>
                      </a:r>
                      <a:endParaRPr lang="en-US" sz="2400" dirty="0">
                        <a:solidFill>
                          <a:srgbClr val="0000FF"/>
                        </a:solidFill>
                        <a:latin typeface="Times New Roman"/>
                        <a:ea typeface="Times New Roman"/>
                        <a:cs typeface="Arial"/>
                      </a:endParaRPr>
                    </a:p>
                  </a:txBody>
                  <a:tcPr marL="68576" marR="6857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32087">
                <a:tc>
                  <a:txBody>
                    <a:bodyPr/>
                    <a:lstStyle/>
                    <a:p>
                      <a:pPr algn="ctr" rtl="1">
                        <a:spcAft>
                          <a:spcPts val="0"/>
                        </a:spcAft>
                      </a:pPr>
                      <a:endParaRPr lang="he-IL" sz="2400" dirty="0">
                        <a:latin typeface="Times New Roman"/>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2800" u="sng" dirty="0" smtClean="0">
                        <a:latin typeface="+mn-lt"/>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32087">
                <a:tc>
                  <a:txBody>
                    <a:bodyPr/>
                    <a:lstStyle/>
                    <a:p>
                      <a:pPr algn="ctr" rtl="1">
                        <a:spcAft>
                          <a:spcPts val="0"/>
                        </a:spcAft>
                      </a:pPr>
                      <a:endParaRPr lang="he-IL" sz="2400" dirty="0">
                        <a:latin typeface="Times New Roman"/>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1" dirty="0" smtClean="0">
                          <a:latin typeface="+mn-lt"/>
                          <a:ea typeface="Times New Roman"/>
                          <a:cs typeface="Arial"/>
                        </a:rPr>
                        <a:t>                             </a:t>
                      </a:r>
                      <a:r>
                        <a:rPr lang="he-IL" sz="2400" b="1" u="sng" dirty="0" smtClean="0">
                          <a:latin typeface="+mn-lt"/>
                          <a:ea typeface="Times New Roman"/>
                          <a:cs typeface="Arial"/>
                        </a:rPr>
                        <a:t>סמסטר ב'</a:t>
                      </a:r>
                      <a:endParaRPr lang="en-US" sz="2400" u="sng" dirty="0" smtClean="0">
                        <a:latin typeface="+mn-lt"/>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00834">
                <a:tc>
                  <a:txBody>
                    <a:bodyPr/>
                    <a:lstStyle/>
                    <a:p>
                      <a:pPr algn="ctr" rtl="1">
                        <a:spcAft>
                          <a:spcPts val="0"/>
                        </a:spcAft>
                      </a:pPr>
                      <a:r>
                        <a:rPr lang="he-IL" sz="2400" dirty="0">
                          <a:latin typeface="Times New Roman"/>
                          <a:ea typeface="Times New Roman"/>
                          <a:cs typeface="Arial"/>
                        </a:rPr>
                        <a:t>1</a:t>
                      </a:r>
                      <a:endParaRPr lang="en-US" sz="2400" dirty="0">
                        <a:latin typeface="Times New Roman"/>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400" u="none" strike="noStrike" dirty="0">
                          <a:solidFill>
                            <a:srgbClr val="0000FF"/>
                          </a:solidFill>
                          <a:latin typeface="Times New Roman"/>
                          <a:ea typeface="Times New Roman"/>
                          <a:cs typeface="Arial"/>
                        </a:rPr>
                        <a:t>סיורי גן זואולוגי</a:t>
                      </a:r>
                      <a:endParaRPr lang="en-US" sz="2400" dirty="0">
                        <a:solidFill>
                          <a:srgbClr val="0000FF"/>
                        </a:solidFill>
                        <a:latin typeface="Times New Roman"/>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1290" name="Rectangle 9"/>
          <p:cNvSpPr>
            <a:spLocks noChangeArrowheads="1"/>
          </p:cNvSpPr>
          <p:nvPr/>
        </p:nvSpPr>
        <p:spPr bwMode="auto">
          <a:xfrm>
            <a:off x="4825037" y="999778"/>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u="sng" dirty="0">
                <a:ea typeface="Times New Roman" pitchFamily="18" charset="0"/>
                <a:cs typeface="Arial" pitchFamily="34" charset="0"/>
              </a:rPr>
              <a:t>סמסטר א'</a:t>
            </a:r>
            <a:endParaRPr lang="en-US" altLang="en-US" sz="2400" u="sng" dirty="0">
              <a:ea typeface="Times New Roman" pitchFamily="18" charset="0"/>
              <a:cs typeface="Arial" pitchFamily="34" charset="0"/>
            </a:endParaRPr>
          </a:p>
        </p:txBody>
      </p:sp>
      <p:sp>
        <p:nvSpPr>
          <p:cNvPr id="12" name="Text Box 25"/>
          <p:cNvSpPr txBox="1">
            <a:spLocks noChangeArrowheads="1"/>
          </p:cNvSpPr>
          <p:nvPr/>
        </p:nvSpPr>
        <p:spPr bwMode="auto">
          <a:xfrm>
            <a:off x="182563" y="5949950"/>
            <a:ext cx="8778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defRPr/>
            </a:pPr>
            <a:r>
              <a:rPr lang="he-IL" altLang="en-US" sz="2400" dirty="0" smtClean="0">
                <a:latin typeface="+mn-lt"/>
                <a:cs typeface="Arial" pitchFamily="34" charset="0"/>
              </a:rPr>
              <a:t>* 4 נק' מקסימום בקורסי חשיפה למחקר עם חובת נוכחות בלבד, וללא ציון</a:t>
            </a:r>
          </a:p>
        </p:txBody>
      </p:sp>
      <p:sp>
        <p:nvSpPr>
          <p:cNvPr id="13" name="Text Box 25"/>
          <p:cNvSpPr txBox="1">
            <a:spLocks noChangeArrowheads="1"/>
          </p:cNvSpPr>
          <p:nvPr/>
        </p:nvSpPr>
        <p:spPr bwMode="auto">
          <a:xfrm>
            <a:off x="8712857" y="3088928"/>
            <a:ext cx="306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defRPr/>
            </a:pPr>
            <a:r>
              <a:rPr lang="he-IL" altLang="en-US" sz="2400" dirty="0" smtClean="0">
                <a:latin typeface="+mn-lt"/>
                <a:cs typeface="Arial" pitchFamily="34" charset="0"/>
              </a:rPr>
              <a:t>*</a:t>
            </a:r>
          </a:p>
        </p:txBody>
      </p:sp>
      <p:sp>
        <p:nvSpPr>
          <p:cNvPr id="14" name="Text Box 25"/>
          <p:cNvSpPr txBox="1">
            <a:spLocks noChangeArrowheads="1"/>
          </p:cNvSpPr>
          <p:nvPr/>
        </p:nvSpPr>
        <p:spPr bwMode="auto">
          <a:xfrm>
            <a:off x="8712857" y="1472853"/>
            <a:ext cx="30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defRPr/>
            </a:pPr>
            <a:r>
              <a:rPr lang="he-IL" altLang="en-US" sz="2400" dirty="0" smtClean="0">
                <a:latin typeface="+mn-lt"/>
                <a:cs typeface="Arial" pitchFamily="34" charset="0"/>
              </a:rPr>
              <a:t>*</a:t>
            </a:r>
          </a:p>
        </p:txBody>
      </p:sp>
      <p:cxnSp>
        <p:nvCxnSpPr>
          <p:cNvPr id="3" name="Straight Connector 2"/>
          <p:cNvCxnSpPr/>
          <p:nvPr/>
        </p:nvCxnSpPr>
        <p:spPr bwMode="auto">
          <a:xfrm>
            <a:off x="432705" y="3275985"/>
            <a:ext cx="8586539" cy="1"/>
          </a:xfrm>
          <a:prstGeom prst="line">
            <a:avLst/>
          </a:prstGeom>
          <a:solidFill>
            <a:schemeClr val="accent1"/>
          </a:solidFill>
          <a:ln w="19050" cap="flat" cmpd="sng" algn="ctr">
            <a:solidFill>
              <a:srgbClr val="0000CC"/>
            </a:solidFill>
            <a:prstDash val="solid"/>
            <a:round/>
            <a:headEnd type="none" w="med" len="med"/>
            <a:tailEnd type="none" w="med" len="med"/>
          </a:ln>
          <a:effectLst/>
        </p:spPr>
      </p:cxnSp>
      <p:sp>
        <p:nvSpPr>
          <p:cNvPr id="16" name="Text Box 2"/>
          <p:cNvSpPr txBox="1">
            <a:spLocks noChangeArrowheads="1"/>
          </p:cNvSpPr>
          <p:nvPr/>
        </p:nvSpPr>
        <p:spPr bwMode="auto">
          <a:xfrm>
            <a:off x="1693648" y="0"/>
            <a:ext cx="5756704"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u="sng" dirty="0">
                <a:cs typeface="Arial" pitchFamily="34" charset="0"/>
              </a:rPr>
              <a:t>תכנית </a:t>
            </a:r>
            <a:r>
              <a:rPr lang="he-IL" altLang="en-US" sz="2800" u="sng" dirty="0" smtClean="0">
                <a:cs typeface="Arial" pitchFamily="34" charset="0"/>
              </a:rPr>
              <a:t>הלימודים בשנה א' – קורסי בחירה</a:t>
            </a:r>
            <a:endParaRPr lang="he-IL" altLang="en-US" sz="2800" u="sng" dirty="0">
              <a:latin typeface="Arial" pitchFamily="34" charset="0"/>
              <a:cs typeface="Arial" pitchFamily="34" charset="0"/>
            </a:endParaRPr>
          </a:p>
        </p:txBody>
      </p:sp>
    </p:spTree>
    <p:extLst>
      <p:ext uri="{BB962C8B-B14F-4D97-AF65-F5344CB8AC3E}">
        <p14:creationId xmlns:p14="http://schemas.microsoft.com/office/powerpoint/2010/main" val="249124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323850" y="333375"/>
            <a:ext cx="84963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dirty="0">
                <a:latin typeface="Wingdings 2" pitchFamily="18" charset="2"/>
                <a:cs typeface="Arial" pitchFamily="34" charset="0"/>
              </a:rPr>
              <a:t>כלים שלובים</a:t>
            </a:r>
          </a:p>
          <a:p>
            <a:pPr algn="ctr">
              <a:spcBef>
                <a:spcPct val="0"/>
              </a:spcBef>
              <a:buFontTx/>
              <a:buNone/>
            </a:pPr>
            <a:endParaRPr lang="he-IL" altLang="en-US" b="1" u="sng" dirty="0">
              <a:latin typeface="Wingdings 2" pitchFamily="18" charset="2"/>
              <a:cs typeface="Arial" pitchFamily="34" charset="0"/>
            </a:endParaRPr>
          </a:p>
          <a:p>
            <a:pPr algn="ctr">
              <a:spcBef>
                <a:spcPct val="0"/>
              </a:spcBef>
              <a:buFontTx/>
              <a:buNone/>
            </a:pPr>
            <a:r>
              <a:rPr lang="he-IL" altLang="en-US" dirty="0" smtClean="0">
                <a:latin typeface="Wingdings 2" pitchFamily="18" charset="2"/>
                <a:cs typeface="Arial" pitchFamily="34" charset="0"/>
              </a:rPr>
              <a:t>דו-חוגי מזרח - 2 נק' </a:t>
            </a:r>
            <a:endParaRPr lang="he-IL" altLang="en-US" dirty="0">
              <a:latin typeface="Wingdings 2" pitchFamily="18" charset="2"/>
              <a:cs typeface="Arial" pitchFamily="34" charset="0"/>
            </a:endParaRPr>
          </a:p>
          <a:p>
            <a:pPr algn="ctr">
              <a:spcBef>
                <a:spcPct val="0"/>
              </a:spcBef>
              <a:buFontTx/>
              <a:buNone/>
            </a:pPr>
            <a:r>
              <a:rPr lang="he-IL" altLang="en-US" b="1" dirty="0">
                <a:latin typeface="Wingdings 2" pitchFamily="18" charset="2"/>
                <a:cs typeface="Arial" pitchFamily="34" charset="0"/>
              </a:rPr>
              <a:t>לא ניתן ללמוד במסגרת כלים שלובים קורסים המשתייכים למדעי </a:t>
            </a:r>
            <a:r>
              <a:rPr lang="he-IL" altLang="en-US" b="1" dirty="0" smtClean="0">
                <a:latin typeface="Wingdings 2" pitchFamily="18" charset="2"/>
                <a:cs typeface="Arial" pitchFamily="34" charset="0"/>
              </a:rPr>
              <a:t>החיים</a:t>
            </a:r>
          </a:p>
          <a:p>
            <a:pPr algn="ctr">
              <a:spcBef>
                <a:spcPct val="0"/>
              </a:spcBef>
              <a:buFontTx/>
              <a:buNone/>
            </a:pPr>
            <a:r>
              <a:rPr lang="he-IL" altLang="en-US" b="1" dirty="0" smtClean="0">
                <a:latin typeface="Wingdings 2" pitchFamily="18" charset="2"/>
                <a:cs typeface="Arial" pitchFamily="34" charset="0"/>
              </a:rPr>
              <a:t>או למזרח הקמפוס </a:t>
            </a:r>
          </a:p>
          <a:p>
            <a:pPr algn="ctr">
              <a:spcBef>
                <a:spcPct val="0"/>
              </a:spcBef>
              <a:buFontTx/>
              <a:buNone/>
            </a:pPr>
            <a:endParaRPr lang="he-IL" altLang="en-US" b="1" dirty="0">
              <a:latin typeface="Wingdings 2" pitchFamily="18" charset="2"/>
              <a:cs typeface="Arial" pitchFamily="34" charset="0"/>
            </a:endParaRPr>
          </a:p>
          <a:p>
            <a:pPr algn="ctr">
              <a:spcBef>
                <a:spcPct val="0"/>
              </a:spcBef>
              <a:buFontTx/>
              <a:buNone/>
            </a:pPr>
            <a:endParaRPr lang="he-IL" altLang="en-US" b="1" dirty="0" smtClean="0">
              <a:latin typeface="Wingdings 2" pitchFamily="18" charset="2"/>
              <a:cs typeface="Arial" pitchFamily="34" charset="0"/>
            </a:endParaRPr>
          </a:p>
          <a:p>
            <a:pPr algn="ctr">
              <a:spcBef>
                <a:spcPct val="0"/>
              </a:spcBef>
              <a:buNone/>
            </a:pPr>
            <a:r>
              <a:rPr lang="he-IL" altLang="en-US" dirty="0">
                <a:latin typeface="Wingdings 2" pitchFamily="18" charset="2"/>
                <a:cs typeface="Arial" pitchFamily="34" charset="0"/>
              </a:rPr>
              <a:t>דו-חוגי מערב - אין חובת כלים שלובים</a:t>
            </a:r>
          </a:p>
          <a:p>
            <a:pPr algn="ctr">
              <a:spcBef>
                <a:spcPct val="0"/>
              </a:spcBef>
              <a:buFontTx/>
              <a:buNone/>
            </a:pPr>
            <a:endParaRPr lang="he-IL" altLang="en-US" b="1" dirty="0">
              <a:latin typeface="Wingdings 2" pitchFamily="18" charset="2"/>
              <a:cs typeface="Arial" pitchFamily="34" charset="0"/>
            </a:endParaRPr>
          </a:p>
        </p:txBody>
      </p:sp>
    </p:spTree>
    <p:extLst>
      <p:ext uri="{BB962C8B-B14F-4D97-AF65-F5344CB8AC3E}">
        <p14:creationId xmlns:p14="http://schemas.microsoft.com/office/powerpoint/2010/main" val="172602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30730" t="11852" r="29375" b="40926"/>
          <a:stretch>
            <a:fillRect/>
          </a:stretch>
        </p:blipFill>
        <p:spPr bwMode="auto">
          <a:xfrm>
            <a:off x="752475" y="1150938"/>
            <a:ext cx="763905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1"/>
          <p:cNvSpPr>
            <a:spLocks noChangeArrowheads="1"/>
          </p:cNvSpPr>
          <p:nvPr/>
        </p:nvSpPr>
        <p:spPr bwMode="auto">
          <a:xfrm>
            <a:off x="0" y="-26988"/>
            <a:ext cx="9144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Wingdings 2" pitchFamily="18" charset="2"/>
                <a:cs typeface="Arial" pitchFamily="34" charset="0"/>
              </a:rPr>
              <a:t>כלים שלובים - קורסי מדעי החיים</a:t>
            </a:r>
          </a:p>
          <a:p>
            <a:pPr algn="ctr">
              <a:spcBef>
                <a:spcPct val="0"/>
              </a:spcBef>
              <a:buFontTx/>
              <a:buNone/>
            </a:pPr>
            <a:r>
              <a:rPr lang="he-IL" altLang="en-US" b="1" u="sng">
                <a:latin typeface="Wingdings 2" pitchFamily="18" charset="2"/>
                <a:cs typeface="Arial" pitchFamily="34" charset="0"/>
              </a:rPr>
              <a:t>מומלצים ביותר כמכינה (ללא קרדיט)</a:t>
            </a:r>
          </a:p>
        </p:txBody>
      </p:sp>
      <p:sp>
        <p:nvSpPr>
          <p:cNvPr id="13316" name="Oval 1"/>
          <p:cNvSpPr>
            <a:spLocks noChangeArrowheads="1"/>
          </p:cNvSpPr>
          <p:nvPr/>
        </p:nvSpPr>
        <p:spPr bwMode="auto">
          <a:xfrm>
            <a:off x="3821113" y="2665413"/>
            <a:ext cx="2376487"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13317" name="TextBox 9"/>
          <p:cNvSpPr txBox="1">
            <a:spLocks noChangeArrowheads="1"/>
          </p:cNvSpPr>
          <p:nvPr/>
        </p:nvSpPr>
        <p:spPr bwMode="auto">
          <a:xfrm>
            <a:off x="2493963" y="6381750"/>
            <a:ext cx="415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2000">
                <a:solidFill>
                  <a:srgbClr val="FF0000"/>
                </a:solidFill>
                <a:latin typeface="Arial" pitchFamily="34" charset="0"/>
                <a:cs typeface="Arial" pitchFamily="34" charset="0"/>
              </a:rPr>
              <a:t>הודעה והנחיות יישלחו בתחילת ספטמבר</a:t>
            </a:r>
          </a:p>
        </p:txBody>
      </p:sp>
    </p:spTree>
    <p:extLst>
      <p:ext uri="{BB962C8B-B14F-4D97-AF65-F5344CB8AC3E}">
        <p14:creationId xmlns:p14="http://schemas.microsoft.com/office/powerpoint/2010/main" val="4200596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588" y="5981700"/>
            <a:ext cx="914400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he-IL" sz="2400" dirty="0">
                <a:solidFill>
                  <a:srgbClr val="0000CC"/>
                </a:solidFill>
                <a:hlinkClick r:id="rId2"/>
              </a:rPr>
              <a:t>https://campus.gov.il/courses/course-v1:TAU+ACD_TAU_chemistry101x+2019_2/about</a:t>
            </a:r>
            <a:endParaRPr lang="he-IL" altLang="he-IL" sz="2400" dirty="0">
              <a:solidFill>
                <a:srgbClr val="0000CC"/>
              </a:solidFill>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l="19376" t="11281" r="21146" b="19090"/>
          <a:stretch>
            <a:fillRect/>
          </a:stretch>
        </p:blipFill>
        <p:spPr bwMode="auto">
          <a:xfrm>
            <a:off x="923925" y="1144588"/>
            <a:ext cx="7296150" cy="480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Box 9"/>
          <p:cNvSpPr txBox="1">
            <a:spLocks noChangeArrowheads="1"/>
          </p:cNvSpPr>
          <p:nvPr/>
        </p:nvSpPr>
        <p:spPr bwMode="auto">
          <a:xfrm>
            <a:off x="250825" y="6027738"/>
            <a:ext cx="1665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2000">
                <a:solidFill>
                  <a:srgbClr val="FF0000"/>
                </a:solidFill>
                <a:latin typeface="Arial" pitchFamily="34" charset="0"/>
                <a:cs typeface="Arial" pitchFamily="34" charset="0"/>
              </a:rPr>
              <a:t>פתוח להרשמה</a:t>
            </a:r>
          </a:p>
        </p:txBody>
      </p:sp>
      <p:sp>
        <p:nvSpPr>
          <p:cNvPr id="14341" name="Oval 1"/>
          <p:cNvSpPr>
            <a:spLocks noChangeArrowheads="1"/>
          </p:cNvSpPr>
          <p:nvPr/>
        </p:nvSpPr>
        <p:spPr bwMode="auto">
          <a:xfrm>
            <a:off x="923925" y="2085975"/>
            <a:ext cx="4295775" cy="6032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14342" name="Oval 1"/>
          <p:cNvSpPr>
            <a:spLocks noChangeArrowheads="1"/>
          </p:cNvSpPr>
          <p:nvPr/>
        </p:nvSpPr>
        <p:spPr bwMode="auto">
          <a:xfrm>
            <a:off x="668338" y="1077913"/>
            <a:ext cx="1657350" cy="5032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14343" name="Rectangle 1"/>
          <p:cNvSpPr>
            <a:spLocks noChangeArrowheads="1"/>
          </p:cNvSpPr>
          <p:nvPr/>
        </p:nvSpPr>
        <p:spPr bwMode="auto">
          <a:xfrm>
            <a:off x="0" y="-26988"/>
            <a:ext cx="9144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Wingdings 2" pitchFamily="18" charset="2"/>
                <a:cs typeface="Arial" pitchFamily="34" charset="0"/>
              </a:rPr>
              <a:t>כלים שלובים - קורסי מדעי החיים</a:t>
            </a:r>
          </a:p>
          <a:p>
            <a:pPr algn="ctr">
              <a:spcBef>
                <a:spcPct val="0"/>
              </a:spcBef>
              <a:buFontTx/>
              <a:buNone/>
            </a:pPr>
            <a:r>
              <a:rPr lang="he-IL" altLang="en-US" b="1" u="sng">
                <a:latin typeface="Wingdings 2" pitchFamily="18" charset="2"/>
                <a:cs typeface="Arial" pitchFamily="34" charset="0"/>
              </a:rPr>
              <a:t>מומלצים ביותר כמכינה (ללא קרדיט)</a:t>
            </a:r>
          </a:p>
        </p:txBody>
      </p:sp>
    </p:spTree>
    <p:extLst>
      <p:ext uri="{BB962C8B-B14F-4D97-AF65-F5344CB8AC3E}">
        <p14:creationId xmlns:p14="http://schemas.microsoft.com/office/powerpoint/2010/main" val="3536880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754188" y="838200"/>
            <a:ext cx="54102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he-IL" sz="2400"/>
          </a:p>
        </p:txBody>
      </p:sp>
      <p:sp>
        <p:nvSpPr>
          <p:cNvPr id="12292" name="Rectangle 1"/>
          <p:cNvSpPr>
            <a:spLocks noChangeArrowheads="1"/>
          </p:cNvSpPr>
          <p:nvPr/>
        </p:nvSpPr>
        <p:spPr bwMode="auto">
          <a:xfrm>
            <a:off x="-108520" y="908720"/>
            <a:ext cx="8351837"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dirty="0">
                <a:solidFill>
                  <a:srgbClr val="FF0000"/>
                </a:solidFill>
                <a:cs typeface="Arial" panose="020B0604020202020204" pitchFamily="34" charset="0"/>
              </a:rPr>
              <a:t>	</a:t>
            </a:r>
            <a:r>
              <a:rPr lang="he-IL" altLang="en-US" sz="2400" b="1" dirty="0">
                <a:cs typeface="Arial" panose="020B0604020202020204" pitchFamily="34" charset="0"/>
              </a:rPr>
              <a:t>יש ללמוד לפחות </a:t>
            </a:r>
            <a:r>
              <a:rPr lang="he-IL" altLang="en-US" sz="2400" b="1" dirty="0" smtClean="0">
                <a:cs typeface="Arial" panose="020B0604020202020204" pitchFamily="34" charset="0"/>
              </a:rPr>
              <a:t>15 נק' </a:t>
            </a:r>
            <a:r>
              <a:rPr lang="he-IL" altLang="en-US" sz="2400" b="1" dirty="0">
                <a:cs typeface="Arial" panose="020B0604020202020204" pitchFamily="34" charset="0"/>
              </a:rPr>
              <a:t>מתוך קורסים אלו</a:t>
            </a:r>
            <a:endParaRPr lang="he-IL" altLang="en-US" sz="2400" dirty="0">
              <a:cs typeface="Arial" panose="020B0604020202020204" pitchFamily="34" charset="0"/>
            </a:endParaRPr>
          </a:p>
          <a:p>
            <a:pPr>
              <a:spcBef>
                <a:spcPts val="600"/>
              </a:spcBef>
              <a:buFontTx/>
              <a:buNone/>
            </a:pPr>
            <a:r>
              <a:rPr lang="he-IL" altLang="en-US" sz="2400" dirty="0">
                <a:solidFill>
                  <a:srgbClr val="FF0000"/>
                </a:solidFill>
                <a:cs typeface="Arial" panose="020B0604020202020204" pitchFamily="34" charset="0"/>
              </a:rPr>
              <a:t>	גנטיקה 			5 </a:t>
            </a:r>
          </a:p>
          <a:p>
            <a:pPr>
              <a:spcBef>
                <a:spcPct val="0"/>
              </a:spcBef>
              <a:buFontTx/>
              <a:buNone/>
            </a:pPr>
            <a:r>
              <a:rPr lang="he-IL" altLang="en-US" sz="2400" dirty="0">
                <a:solidFill>
                  <a:srgbClr val="FF0000"/>
                </a:solidFill>
                <a:cs typeface="Arial" panose="020B0604020202020204" pitchFamily="34" charset="0"/>
              </a:rPr>
              <a:t>	ביוכימיה			4</a:t>
            </a:r>
          </a:p>
          <a:p>
            <a:pPr>
              <a:spcBef>
                <a:spcPct val="0"/>
              </a:spcBef>
              <a:buFontTx/>
              <a:buNone/>
            </a:pPr>
            <a:r>
              <a:rPr lang="he-IL" altLang="en-US" sz="2400" dirty="0">
                <a:solidFill>
                  <a:srgbClr val="FF0000"/>
                </a:solidFill>
                <a:cs typeface="Arial" panose="020B0604020202020204" pitchFamily="34" charset="0"/>
              </a:rPr>
              <a:t>	ביולוגיה של התא 		3 </a:t>
            </a:r>
          </a:p>
          <a:p>
            <a:pPr>
              <a:spcBef>
                <a:spcPct val="0"/>
              </a:spcBef>
              <a:buFontTx/>
              <a:buNone/>
            </a:pPr>
            <a:r>
              <a:rPr lang="he-IL" altLang="en-US" sz="2400" dirty="0">
                <a:solidFill>
                  <a:srgbClr val="FF0000"/>
                </a:solidFill>
                <a:cs typeface="Arial" panose="020B0604020202020204" pitchFamily="34" charset="0"/>
              </a:rPr>
              <a:t>	ביו' מולקולרית וביוטכנולוגיה	4 </a:t>
            </a:r>
            <a:r>
              <a:rPr lang="en-US" altLang="en-US" sz="2400" dirty="0">
                <a:solidFill>
                  <a:srgbClr val="FF0000"/>
                </a:solidFill>
                <a:cs typeface="Arial" panose="020B0604020202020204" pitchFamily="34" charset="0"/>
              </a:rPr>
              <a:t>	</a:t>
            </a:r>
            <a:endParaRPr lang="he-IL" altLang="en-US" sz="2400" dirty="0">
              <a:solidFill>
                <a:srgbClr val="FF0000"/>
              </a:solidFill>
              <a:cs typeface="Arial" panose="020B0604020202020204" pitchFamily="34" charset="0"/>
            </a:endParaRPr>
          </a:p>
          <a:p>
            <a:pPr>
              <a:spcBef>
                <a:spcPts val="600"/>
              </a:spcBef>
              <a:buFontTx/>
              <a:buNone/>
            </a:pPr>
            <a:r>
              <a:rPr lang="he-IL" altLang="en-US" sz="2400" dirty="0">
                <a:solidFill>
                  <a:srgbClr val="FF0000"/>
                </a:solidFill>
                <a:cs typeface="Arial" panose="020B0604020202020204" pitchFamily="34" charset="0"/>
              </a:rPr>
              <a:t>	</a:t>
            </a:r>
            <a:r>
              <a:rPr lang="he-IL" altLang="en-US" sz="2400" dirty="0" err="1">
                <a:solidFill>
                  <a:schemeClr val="accent2"/>
                </a:solidFill>
                <a:cs typeface="Arial" panose="020B0604020202020204" pitchFamily="34" charset="0"/>
              </a:rPr>
              <a:t>ביואינפורמטיקה</a:t>
            </a:r>
            <a:r>
              <a:rPr lang="he-IL" altLang="en-US" sz="2400" dirty="0">
                <a:solidFill>
                  <a:schemeClr val="accent2"/>
                </a:solidFill>
                <a:cs typeface="Arial" panose="020B0604020202020204" pitchFamily="34" charset="0"/>
              </a:rPr>
              <a:t>		</a:t>
            </a:r>
            <a:r>
              <a:rPr lang="he-IL" altLang="en-US" sz="2400" dirty="0" smtClean="0">
                <a:solidFill>
                  <a:schemeClr val="accent2"/>
                </a:solidFill>
                <a:cs typeface="Arial" panose="020B0604020202020204" pitchFamily="34" charset="0"/>
              </a:rPr>
              <a:t>2</a:t>
            </a:r>
            <a:endParaRPr lang="he-IL" altLang="en-US" sz="2400" dirty="0">
              <a:solidFill>
                <a:schemeClr val="accent2"/>
              </a:solidFill>
              <a:cs typeface="Arial" panose="020B0604020202020204" pitchFamily="34" charset="0"/>
            </a:endParaRPr>
          </a:p>
          <a:p>
            <a:pPr>
              <a:spcBef>
                <a:spcPct val="0"/>
              </a:spcBef>
              <a:buFontTx/>
              <a:buNone/>
            </a:pPr>
            <a:r>
              <a:rPr lang="he-IL" altLang="en-US" sz="2400" dirty="0">
                <a:solidFill>
                  <a:schemeClr val="accent2"/>
                </a:solidFill>
                <a:cs typeface="Arial" panose="020B0604020202020204" pitchFamily="34" charset="0"/>
              </a:rPr>
              <a:t>	אבולוציה 			3</a:t>
            </a:r>
          </a:p>
          <a:p>
            <a:pPr>
              <a:spcBef>
                <a:spcPct val="0"/>
              </a:spcBef>
              <a:buFontTx/>
              <a:buNone/>
            </a:pPr>
            <a:r>
              <a:rPr lang="he-IL" altLang="en-US" sz="2400" dirty="0">
                <a:solidFill>
                  <a:schemeClr val="accent2"/>
                </a:solidFill>
                <a:cs typeface="Arial" panose="020B0604020202020204" pitchFamily="34" charset="0"/>
              </a:rPr>
              <a:t>	ביו' מולקולרית של צמחים	4	</a:t>
            </a:r>
          </a:p>
          <a:p>
            <a:pPr>
              <a:spcBef>
                <a:spcPct val="0"/>
              </a:spcBef>
              <a:buFontTx/>
              <a:buNone/>
            </a:pPr>
            <a:r>
              <a:rPr lang="he-IL" altLang="en-US" sz="2400" dirty="0">
                <a:solidFill>
                  <a:schemeClr val="accent2"/>
                </a:solidFill>
                <a:cs typeface="Arial" panose="020B0604020202020204" pitchFamily="34" charset="0"/>
              </a:rPr>
              <a:t>	מיקרוביולוגיה 			3	</a:t>
            </a:r>
          </a:p>
          <a:p>
            <a:pPr>
              <a:spcBef>
                <a:spcPct val="0"/>
              </a:spcBef>
              <a:buFontTx/>
              <a:buNone/>
            </a:pPr>
            <a:r>
              <a:rPr lang="he-IL" altLang="en-US" sz="2400" dirty="0">
                <a:solidFill>
                  <a:schemeClr val="accent2"/>
                </a:solidFill>
                <a:cs typeface="Arial" panose="020B0604020202020204" pitchFamily="34" charset="0"/>
              </a:rPr>
              <a:t>	</a:t>
            </a:r>
            <a:r>
              <a:rPr lang="he-IL" altLang="en-US" sz="2400" dirty="0" err="1">
                <a:solidFill>
                  <a:schemeClr val="accent2"/>
                </a:solidFill>
                <a:cs typeface="Arial" panose="020B0604020202020204" pitchFamily="34" charset="0"/>
              </a:rPr>
              <a:t>נוירוביולוגיה</a:t>
            </a:r>
            <a:r>
              <a:rPr lang="he-IL" altLang="en-US" sz="2400" dirty="0">
                <a:solidFill>
                  <a:schemeClr val="accent2"/>
                </a:solidFill>
                <a:cs typeface="Arial" panose="020B0604020202020204" pitchFamily="34" charset="0"/>
              </a:rPr>
              <a:t> 			4</a:t>
            </a:r>
          </a:p>
          <a:p>
            <a:pPr>
              <a:spcBef>
                <a:spcPts val="600"/>
              </a:spcBef>
              <a:buFontTx/>
              <a:buNone/>
            </a:pPr>
            <a:r>
              <a:rPr lang="he-IL" altLang="en-US" sz="2400" dirty="0">
                <a:solidFill>
                  <a:srgbClr val="FF0000"/>
                </a:solidFill>
                <a:cs typeface="Arial" panose="020B0604020202020204" pitchFamily="34" charset="0"/>
              </a:rPr>
              <a:t>	</a:t>
            </a:r>
            <a:r>
              <a:rPr lang="he-IL" altLang="en-US" sz="2400" dirty="0">
                <a:solidFill>
                  <a:srgbClr val="339933"/>
                </a:solidFill>
                <a:cs typeface="Arial" panose="020B0604020202020204" pitchFamily="34" charset="0"/>
              </a:rPr>
              <a:t>אקולוגיה 			</a:t>
            </a:r>
            <a:r>
              <a:rPr lang="he-IL" altLang="en-US" sz="2400" dirty="0" smtClean="0">
                <a:solidFill>
                  <a:srgbClr val="339933"/>
                </a:solidFill>
                <a:cs typeface="Arial" panose="020B0604020202020204" pitchFamily="34" charset="0"/>
              </a:rPr>
              <a:t>3</a:t>
            </a:r>
            <a:endParaRPr lang="he-IL" altLang="en-US" sz="2400" dirty="0">
              <a:solidFill>
                <a:srgbClr val="339933"/>
              </a:solidFill>
              <a:cs typeface="Arial" panose="020B0604020202020204" pitchFamily="34" charset="0"/>
            </a:endParaRPr>
          </a:p>
          <a:p>
            <a:pPr>
              <a:spcBef>
                <a:spcPct val="0"/>
              </a:spcBef>
              <a:buFontTx/>
              <a:buNone/>
            </a:pPr>
            <a:r>
              <a:rPr lang="he-IL" altLang="en-US" sz="2400" dirty="0">
                <a:solidFill>
                  <a:srgbClr val="339933"/>
                </a:solidFill>
                <a:cs typeface="Arial" panose="020B0604020202020204" pitchFamily="34" charset="0"/>
              </a:rPr>
              <a:t>	זואולוגיה 			3</a:t>
            </a:r>
          </a:p>
          <a:p>
            <a:pPr>
              <a:spcBef>
                <a:spcPct val="0"/>
              </a:spcBef>
              <a:buFontTx/>
              <a:buNone/>
            </a:pPr>
            <a:r>
              <a:rPr lang="he-IL" altLang="en-US" sz="2400" dirty="0">
                <a:solidFill>
                  <a:srgbClr val="339933"/>
                </a:solidFill>
                <a:cs typeface="Arial" panose="020B0604020202020204" pitchFamily="34" charset="0"/>
              </a:rPr>
              <a:t>	פיזיולוגיה 			3</a:t>
            </a:r>
          </a:p>
          <a:p>
            <a:pPr>
              <a:spcBef>
                <a:spcPct val="0"/>
              </a:spcBef>
              <a:buFontTx/>
              <a:buNone/>
            </a:pPr>
            <a:r>
              <a:rPr lang="he-IL" altLang="en-US" sz="2400" dirty="0">
                <a:solidFill>
                  <a:srgbClr val="FF0000"/>
                </a:solidFill>
                <a:cs typeface="Arial" panose="020B0604020202020204" pitchFamily="34" charset="0"/>
              </a:rPr>
              <a:t>	</a:t>
            </a:r>
            <a:endParaRPr lang="he-IL" altLang="en-US" sz="2400" dirty="0">
              <a:cs typeface="Arial" panose="020B0604020202020204" pitchFamily="34" charset="0"/>
            </a:endParaRPr>
          </a:p>
          <a:p>
            <a:pPr>
              <a:spcBef>
                <a:spcPct val="0"/>
              </a:spcBef>
              <a:buFontTx/>
              <a:buNone/>
            </a:pPr>
            <a:r>
              <a:rPr lang="he-IL" altLang="en-US" sz="2400" b="1" dirty="0">
                <a:cs typeface="Arial" panose="020B0604020202020204" pitchFamily="34" charset="0"/>
              </a:rPr>
              <a:t>	</a:t>
            </a:r>
            <a:endParaRPr lang="he-IL" altLang="en-US" sz="2400" dirty="0">
              <a:cs typeface="Arial" panose="020B0604020202020204" pitchFamily="34" charset="0"/>
            </a:endParaRPr>
          </a:p>
        </p:txBody>
      </p:sp>
      <p:sp>
        <p:nvSpPr>
          <p:cNvPr id="12293" name="Text Box 2"/>
          <p:cNvSpPr txBox="1">
            <a:spLocks noChangeArrowheads="1"/>
          </p:cNvSpPr>
          <p:nvPr/>
        </p:nvSpPr>
        <p:spPr bwMode="auto">
          <a:xfrm>
            <a:off x="1074889" y="0"/>
            <a:ext cx="6994222"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dirty="0">
                <a:cs typeface="Arial" panose="020B0604020202020204" pitchFamily="34" charset="0"/>
              </a:rPr>
              <a:t>תכנית </a:t>
            </a:r>
            <a:r>
              <a:rPr lang="he-IL" altLang="en-US" sz="2800" dirty="0" smtClean="0">
                <a:cs typeface="Arial" panose="020B0604020202020204" pitchFamily="34" charset="0"/>
              </a:rPr>
              <a:t>הלימודים </a:t>
            </a:r>
            <a:r>
              <a:rPr lang="he-IL" altLang="en-US" sz="2800" u="sng" dirty="0" smtClean="0">
                <a:cs typeface="Arial" pitchFamily="34" charset="0"/>
              </a:rPr>
              <a:t>בשנים ב'-ג' – קורסי חובת בחירה</a:t>
            </a:r>
            <a:endParaRPr lang="he-IL" alt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9"/>
          <p:cNvSpPr txBox="1">
            <a:spLocks noChangeArrowheads="1"/>
          </p:cNvSpPr>
          <p:nvPr/>
        </p:nvSpPr>
        <p:spPr bwMode="auto">
          <a:xfrm>
            <a:off x="4794797" y="2487620"/>
            <a:ext cx="1721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4A7EBB"/>
                </a:solidFill>
                <a:cs typeface="Arial" pitchFamily="34" charset="0"/>
              </a:rPr>
              <a:t>ביוכימיה</a:t>
            </a:r>
          </a:p>
        </p:txBody>
      </p:sp>
      <p:sp>
        <p:nvSpPr>
          <p:cNvPr id="14" name="Text Box 39"/>
          <p:cNvSpPr txBox="1">
            <a:spLocks noChangeArrowheads="1"/>
          </p:cNvSpPr>
          <p:nvPr/>
        </p:nvSpPr>
        <p:spPr bwMode="auto">
          <a:xfrm>
            <a:off x="160618" y="3959370"/>
            <a:ext cx="1459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err="1" smtClean="0">
                <a:solidFill>
                  <a:srgbClr val="FF0000"/>
                </a:solidFill>
                <a:cs typeface="Arial" pitchFamily="34" charset="0"/>
              </a:rPr>
              <a:t>נוירוביולוגיה</a:t>
            </a:r>
            <a:endParaRPr lang="he-IL" altLang="en-US" sz="2000" b="1" dirty="0" smtClean="0">
              <a:solidFill>
                <a:srgbClr val="FF0000"/>
              </a:solidFill>
              <a:cs typeface="Arial" pitchFamily="34" charset="0"/>
            </a:endParaRPr>
          </a:p>
        </p:txBody>
      </p:sp>
      <p:sp>
        <p:nvSpPr>
          <p:cNvPr id="16" name="Text Box 39"/>
          <p:cNvSpPr txBox="1">
            <a:spLocks noChangeArrowheads="1"/>
          </p:cNvSpPr>
          <p:nvPr/>
        </p:nvSpPr>
        <p:spPr bwMode="auto">
          <a:xfrm>
            <a:off x="5876951" y="3932074"/>
            <a:ext cx="10438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FF0000"/>
                </a:solidFill>
                <a:cs typeface="Arial" pitchFamily="34" charset="0"/>
              </a:rPr>
              <a:t>ביולוגיה</a:t>
            </a:r>
          </a:p>
          <a:p>
            <a:pPr algn="ctr">
              <a:spcBef>
                <a:spcPct val="0"/>
              </a:spcBef>
              <a:buFontTx/>
              <a:buNone/>
            </a:pPr>
            <a:r>
              <a:rPr lang="he-IL" altLang="en-US" sz="2000" b="1" dirty="0" smtClean="0">
                <a:solidFill>
                  <a:srgbClr val="FF0000"/>
                </a:solidFill>
                <a:cs typeface="Arial" pitchFamily="34" charset="0"/>
              </a:rPr>
              <a:t>של התא</a:t>
            </a:r>
          </a:p>
        </p:txBody>
      </p:sp>
      <p:sp>
        <p:nvSpPr>
          <p:cNvPr id="18" name="Text Box 39"/>
          <p:cNvSpPr txBox="1">
            <a:spLocks noChangeArrowheads="1"/>
          </p:cNvSpPr>
          <p:nvPr/>
        </p:nvSpPr>
        <p:spPr bwMode="auto">
          <a:xfrm>
            <a:off x="7308304" y="3932074"/>
            <a:ext cx="1600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FF0000"/>
                </a:solidFill>
                <a:cs typeface="Arial" pitchFamily="34" charset="0"/>
              </a:rPr>
              <a:t>מיקרוביולוגיה</a:t>
            </a:r>
            <a:endParaRPr lang="he-IL" altLang="en-US" sz="2000" b="1" dirty="0">
              <a:cs typeface="Arial" pitchFamily="34" charset="0"/>
            </a:endParaRPr>
          </a:p>
        </p:txBody>
      </p:sp>
      <p:sp>
        <p:nvSpPr>
          <p:cNvPr id="37" name="Text Box 39"/>
          <p:cNvSpPr txBox="1">
            <a:spLocks noChangeArrowheads="1"/>
          </p:cNvSpPr>
          <p:nvPr/>
        </p:nvSpPr>
        <p:spPr bwMode="auto">
          <a:xfrm>
            <a:off x="2007149" y="3932074"/>
            <a:ext cx="15524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FF0000"/>
                </a:solidFill>
                <a:cs typeface="Arial" pitchFamily="34" charset="0"/>
              </a:rPr>
              <a:t>ביולוגיה</a:t>
            </a:r>
          </a:p>
          <a:p>
            <a:pPr algn="ctr">
              <a:spcBef>
                <a:spcPct val="0"/>
              </a:spcBef>
              <a:buFontTx/>
              <a:buNone/>
            </a:pPr>
            <a:r>
              <a:rPr lang="he-IL" altLang="en-US" sz="2000" b="1" dirty="0" smtClean="0">
                <a:solidFill>
                  <a:srgbClr val="FF0000"/>
                </a:solidFill>
                <a:cs typeface="Arial" pitchFamily="34" charset="0"/>
              </a:rPr>
              <a:t>מולקולרית של צמחים</a:t>
            </a:r>
          </a:p>
        </p:txBody>
      </p:sp>
      <p:sp>
        <p:nvSpPr>
          <p:cNvPr id="39" name="Text Box 2"/>
          <p:cNvSpPr txBox="1">
            <a:spLocks noChangeArrowheads="1"/>
          </p:cNvSpPr>
          <p:nvPr/>
        </p:nvSpPr>
        <p:spPr bwMode="auto">
          <a:xfrm>
            <a:off x="2136887" y="0"/>
            <a:ext cx="4870244"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dirty="0" smtClean="0">
                <a:cs typeface="Arial" pitchFamily="34" charset="0"/>
              </a:rPr>
              <a:t>דרישות קדם</a:t>
            </a:r>
            <a:r>
              <a:rPr lang="en-US" altLang="en-US" sz="2800" dirty="0" smtClean="0">
                <a:cs typeface="Arial" pitchFamily="34" charset="0"/>
              </a:rPr>
              <a:t> </a:t>
            </a:r>
            <a:r>
              <a:rPr lang="he-IL" altLang="en-US" sz="2800" dirty="0" smtClean="0">
                <a:cs typeface="Arial" pitchFamily="34" charset="0"/>
              </a:rPr>
              <a:t> בקורסי חובת בחירה</a:t>
            </a:r>
            <a:endParaRPr lang="he-IL" altLang="en-US" sz="2800" dirty="0">
              <a:latin typeface="Arial" pitchFamily="34" charset="0"/>
              <a:cs typeface="Arial" pitchFamily="34" charset="0"/>
            </a:endParaRPr>
          </a:p>
        </p:txBody>
      </p:sp>
      <p:sp>
        <p:nvSpPr>
          <p:cNvPr id="30" name="Text Box 39"/>
          <p:cNvSpPr txBox="1">
            <a:spLocks noChangeArrowheads="1"/>
          </p:cNvSpPr>
          <p:nvPr/>
        </p:nvSpPr>
        <p:spPr bwMode="auto">
          <a:xfrm>
            <a:off x="56762" y="2487620"/>
            <a:ext cx="1721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7030A0"/>
                </a:solidFill>
                <a:cs typeface="Arial" pitchFamily="34" charset="0"/>
              </a:rPr>
              <a:t>פיזיולוגיה</a:t>
            </a:r>
          </a:p>
        </p:txBody>
      </p:sp>
      <p:sp>
        <p:nvSpPr>
          <p:cNvPr id="31" name="Text Box 39"/>
          <p:cNvSpPr txBox="1">
            <a:spLocks noChangeArrowheads="1"/>
          </p:cNvSpPr>
          <p:nvPr/>
        </p:nvSpPr>
        <p:spPr bwMode="auto">
          <a:xfrm>
            <a:off x="3947065" y="3932074"/>
            <a:ext cx="15424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solidFill>
                  <a:srgbClr val="FF0000"/>
                </a:solidFill>
                <a:cs typeface="Arial" pitchFamily="34" charset="0"/>
              </a:rPr>
              <a:t>ביולוגיה</a:t>
            </a:r>
          </a:p>
          <a:p>
            <a:pPr algn="ctr">
              <a:spcBef>
                <a:spcPct val="0"/>
              </a:spcBef>
              <a:buFontTx/>
              <a:buNone/>
            </a:pPr>
            <a:r>
              <a:rPr lang="he-IL" altLang="en-US" sz="2000" b="1" dirty="0" smtClean="0">
                <a:solidFill>
                  <a:srgbClr val="FF0000"/>
                </a:solidFill>
                <a:cs typeface="Arial" pitchFamily="34" charset="0"/>
              </a:rPr>
              <a:t>מולקולרית</a:t>
            </a:r>
          </a:p>
          <a:p>
            <a:pPr algn="ctr">
              <a:spcBef>
                <a:spcPct val="0"/>
              </a:spcBef>
              <a:buFontTx/>
              <a:buNone/>
            </a:pPr>
            <a:r>
              <a:rPr lang="he-IL" altLang="en-US" sz="2000" b="1" dirty="0" smtClean="0">
                <a:solidFill>
                  <a:srgbClr val="FF0000"/>
                </a:solidFill>
                <a:cs typeface="Arial" pitchFamily="34" charset="0"/>
              </a:rPr>
              <a:t>וביוטכנולוגיה</a:t>
            </a:r>
          </a:p>
        </p:txBody>
      </p:sp>
      <p:cxnSp>
        <p:nvCxnSpPr>
          <p:cNvPr id="6" name="Straight Arrow Connector 5"/>
          <p:cNvCxnSpPr>
            <a:stCxn id="16386" idx="2"/>
            <a:endCxn id="31" idx="0"/>
          </p:cNvCxnSpPr>
          <p:nvPr/>
        </p:nvCxnSpPr>
        <p:spPr>
          <a:xfrm flipH="1">
            <a:off x="4718270" y="2887730"/>
            <a:ext cx="937237" cy="1044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386" idx="2"/>
            <a:endCxn id="16" idx="0"/>
          </p:cNvCxnSpPr>
          <p:nvPr/>
        </p:nvCxnSpPr>
        <p:spPr>
          <a:xfrm>
            <a:off x="5655507" y="2887730"/>
            <a:ext cx="743382" cy="1044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386" idx="2"/>
            <a:endCxn id="18" idx="0"/>
          </p:cNvCxnSpPr>
          <p:nvPr/>
        </p:nvCxnSpPr>
        <p:spPr>
          <a:xfrm>
            <a:off x="5655507" y="2887730"/>
            <a:ext cx="2452800" cy="1044344"/>
          </a:xfrm>
          <a:prstGeom prst="straightConnector1">
            <a:avLst/>
          </a:prstGeom>
          <a:ln w="28575">
            <a:solidFill>
              <a:srgbClr val="4A7EBB"/>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4" idx="0"/>
          </p:cNvCxnSpPr>
          <p:nvPr/>
        </p:nvCxnSpPr>
        <p:spPr>
          <a:xfrm flipH="1">
            <a:off x="890145" y="2887730"/>
            <a:ext cx="14879" cy="1008000"/>
          </a:xfrm>
          <a:prstGeom prst="straightConnector1">
            <a:avLst/>
          </a:prstGeom>
          <a:ln w="28575">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3" name="Text Box 39"/>
          <p:cNvSpPr txBox="1">
            <a:spLocks noChangeArrowheads="1"/>
          </p:cNvSpPr>
          <p:nvPr/>
        </p:nvSpPr>
        <p:spPr bwMode="auto">
          <a:xfrm>
            <a:off x="2887602" y="2487620"/>
            <a:ext cx="1721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dirty="0" smtClean="0">
                <a:cs typeface="Arial" pitchFamily="34" charset="0"/>
              </a:rPr>
              <a:t>גנטיקה</a:t>
            </a:r>
          </a:p>
        </p:txBody>
      </p:sp>
      <p:cxnSp>
        <p:nvCxnSpPr>
          <p:cNvPr id="16387" name="Straight Arrow Connector 16386"/>
          <p:cNvCxnSpPr>
            <a:stCxn id="43" idx="2"/>
            <a:endCxn id="37" idx="0"/>
          </p:cNvCxnSpPr>
          <p:nvPr/>
        </p:nvCxnSpPr>
        <p:spPr>
          <a:xfrm flipH="1">
            <a:off x="2783369" y="2887730"/>
            <a:ext cx="964943" cy="10443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887602" y="2887730"/>
            <a:ext cx="2767906" cy="1044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164288" y="1619508"/>
            <a:ext cx="845103" cy="369332"/>
          </a:xfrm>
          <a:prstGeom prst="rect">
            <a:avLst/>
          </a:prstGeom>
          <a:noFill/>
        </p:spPr>
        <p:txBody>
          <a:bodyPr wrap="none" rtlCol="1">
            <a:spAutoFit/>
          </a:bodyPr>
          <a:lstStyle/>
          <a:p>
            <a:r>
              <a:rPr lang="he-IL" b="1" dirty="0" smtClean="0"/>
              <a:t>המלצה</a:t>
            </a:r>
            <a:endParaRPr lang="he-IL" b="1" dirty="0"/>
          </a:p>
        </p:txBody>
      </p:sp>
      <p:cxnSp>
        <p:nvCxnSpPr>
          <p:cNvPr id="40" name="Straight Arrow Connector 39"/>
          <p:cNvCxnSpPr/>
          <p:nvPr/>
        </p:nvCxnSpPr>
        <p:spPr>
          <a:xfrm>
            <a:off x="3748311" y="2887730"/>
            <a:ext cx="4208065" cy="1044344"/>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078061" y="1484784"/>
            <a:ext cx="7920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078061" y="1830052"/>
            <a:ext cx="79208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732240" y="1277386"/>
            <a:ext cx="1277914" cy="369332"/>
          </a:xfrm>
          <a:prstGeom prst="rect">
            <a:avLst/>
          </a:prstGeom>
          <a:noFill/>
        </p:spPr>
        <p:txBody>
          <a:bodyPr wrap="none" rtlCol="1">
            <a:spAutoFit/>
          </a:bodyPr>
          <a:lstStyle/>
          <a:p>
            <a:r>
              <a:rPr lang="he-IL" b="1" dirty="0" smtClean="0"/>
              <a:t>דרישת קדם</a:t>
            </a:r>
            <a:endParaRPr lang="he-IL" b="1" dirty="0"/>
          </a:p>
        </p:txBody>
      </p:sp>
      <p:sp>
        <p:nvSpPr>
          <p:cNvPr id="21" name="Oval 20"/>
          <p:cNvSpPr/>
          <p:nvPr/>
        </p:nvSpPr>
        <p:spPr>
          <a:xfrm>
            <a:off x="68240" y="3918426"/>
            <a:ext cx="1619672" cy="5078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Oval 47"/>
          <p:cNvSpPr/>
          <p:nvPr/>
        </p:nvSpPr>
        <p:spPr>
          <a:xfrm>
            <a:off x="1966205" y="3959370"/>
            <a:ext cx="1619672" cy="10538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03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339975" y="620713"/>
            <a:ext cx="446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sz="2800" b="1" u="sng">
                <a:cs typeface="Arial" panose="020B0604020202020204" pitchFamily="34" charset="0"/>
              </a:rPr>
              <a:t>מעבדה</a:t>
            </a:r>
            <a:endParaRPr lang="he-IL" altLang="en-US" sz="2800" b="1">
              <a:cs typeface="Arial" panose="020B0604020202020204" pitchFamily="34" charset="0"/>
            </a:endParaRPr>
          </a:p>
        </p:txBody>
      </p:sp>
      <p:sp>
        <p:nvSpPr>
          <p:cNvPr id="12291" name="Text Box 12"/>
          <p:cNvSpPr txBox="1">
            <a:spLocks noChangeArrowheads="1"/>
          </p:cNvSpPr>
          <p:nvPr/>
        </p:nvSpPr>
        <p:spPr bwMode="auto">
          <a:xfrm>
            <a:off x="142875" y="5243513"/>
            <a:ext cx="88566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he-IL" altLang="he-IL" sz="2400">
              <a:latin typeface="Arial" panose="020B0604020202020204" pitchFamily="34" charset="0"/>
              <a:cs typeface="Arial" panose="020B0604020202020204" pitchFamily="34" charset="0"/>
            </a:endParaRPr>
          </a:p>
          <a:p>
            <a:pPr>
              <a:spcBef>
                <a:spcPct val="0"/>
              </a:spcBef>
              <a:buFontTx/>
              <a:buNone/>
            </a:pPr>
            <a:r>
              <a:rPr lang="he-IL" altLang="he-IL" sz="2400">
                <a:latin typeface="Arial" panose="020B0604020202020204" pitchFamily="34" charset="0"/>
                <a:cs typeface="Arial" panose="020B0604020202020204" pitchFamily="34" charset="0"/>
              </a:rPr>
              <a:t>מומלץ להתעדכן בידיעון המדרשה לתארים מתקדמים בנוגע לדרישות הקדם לתואר שני של המחלקות השונות, לפני בחירת קורסי בחירה פרונטלים ו/או מעבדות נוספים.</a:t>
            </a:r>
            <a:r>
              <a:rPr lang="en-US" altLang="he-IL" sz="2400">
                <a:latin typeface="Arial" panose="020B0604020202020204" pitchFamily="34" charset="0"/>
                <a:cs typeface="Arial" panose="020B0604020202020204" pitchFamily="34" charset="0"/>
              </a:rPr>
              <a:t> </a:t>
            </a:r>
          </a:p>
        </p:txBody>
      </p:sp>
      <p:sp>
        <p:nvSpPr>
          <p:cNvPr id="13316"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
        <p:nvSpPr>
          <p:cNvPr id="13317" name="Text Box 39"/>
          <p:cNvSpPr txBox="1">
            <a:spLocks noChangeArrowheads="1"/>
          </p:cNvSpPr>
          <p:nvPr/>
        </p:nvSpPr>
        <p:spPr bwMode="auto">
          <a:xfrm>
            <a:off x="6194425" y="1289050"/>
            <a:ext cx="255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400" b="1" dirty="0">
                <a:solidFill>
                  <a:srgbClr val="C00000"/>
                </a:solidFill>
                <a:cs typeface="Arial" panose="020B0604020202020204" pitchFamily="34" charset="0"/>
              </a:rPr>
              <a:t>ביולוגיה מולקולרית</a:t>
            </a:r>
          </a:p>
        </p:txBody>
      </p:sp>
      <p:sp>
        <p:nvSpPr>
          <p:cNvPr id="13318" name="Text Box 39"/>
          <p:cNvSpPr txBox="1">
            <a:spLocks noChangeArrowheads="1"/>
          </p:cNvSpPr>
          <p:nvPr/>
        </p:nvSpPr>
        <p:spPr bwMode="auto">
          <a:xfrm>
            <a:off x="3990975" y="4875213"/>
            <a:ext cx="5053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sz="2400" b="1">
                <a:solidFill>
                  <a:srgbClr val="C00000"/>
                </a:solidFill>
                <a:cs typeface="Arial" panose="020B0604020202020204" pitchFamily="34" charset="0"/>
              </a:rPr>
              <a:t>מעבדה אורגניזמית ("מעבדת טעימות")</a:t>
            </a:r>
          </a:p>
        </p:txBody>
      </p:sp>
      <p:sp>
        <p:nvSpPr>
          <p:cNvPr id="13319" name="Text Box 39"/>
          <p:cNvSpPr txBox="1">
            <a:spLocks noChangeArrowheads="1"/>
          </p:cNvSpPr>
          <p:nvPr/>
        </p:nvSpPr>
        <p:spPr bwMode="auto">
          <a:xfrm>
            <a:off x="155575" y="4875213"/>
            <a:ext cx="3525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sz="2400" b="1">
                <a:solidFill>
                  <a:srgbClr val="C00000"/>
                </a:solidFill>
                <a:cs typeface="Arial" panose="020B0604020202020204" pitchFamily="34" charset="0"/>
              </a:rPr>
              <a:t>מעבדות אורגניזמיות שונות</a:t>
            </a:r>
          </a:p>
        </p:txBody>
      </p:sp>
      <p:sp>
        <p:nvSpPr>
          <p:cNvPr id="13320" name="Text Box 39"/>
          <p:cNvSpPr txBox="1">
            <a:spLocks noChangeArrowheads="1"/>
          </p:cNvSpPr>
          <p:nvPr/>
        </p:nvSpPr>
        <p:spPr bwMode="auto">
          <a:xfrm>
            <a:off x="683568" y="1289050"/>
            <a:ext cx="1228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400" b="1" dirty="0">
                <a:solidFill>
                  <a:srgbClr val="C00000"/>
                </a:solidFill>
                <a:cs typeface="Arial" panose="020B0604020202020204" pitchFamily="34" charset="0"/>
              </a:rPr>
              <a:t>ביוכימיה</a:t>
            </a:r>
          </a:p>
        </p:txBody>
      </p:sp>
      <p:sp>
        <p:nvSpPr>
          <p:cNvPr id="13321" name="Text Box 39"/>
          <p:cNvSpPr txBox="1">
            <a:spLocks noChangeArrowheads="1"/>
          </p:cNvSpPr>
          <p:nvPr/>
        </p:nvSpPr>
        <p:spPr bwMode="auto">
          <a:xfrm>
            <a:off x="2127562" y="1289050"/>
            <a:ext cx="3956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400" b="1" dirty="0" smtClean="0">
                <a:solidFill>
                  <a:srgbClr val="C00000"/>
                </a:solidFill>
                <a:cs typeface="Arial" panose="020B0604020202020204" pitchFamily="34" charset="0"/>
              </a:rPr>
              <a:t>גנטיקה </a:t>
            </a:r>
            <a:r>
              <a:rPr lang="he-IL" altLang="en-US" sz="2400" b="1" dirty="0">
                <a:solidFill>
                  <a:srgbClr val="C00000"/>
                </a:solidFill>
                <a:cs typeface="Arial" panose="020B0604020202020204" pitchFamily="34" charset="0"/>
              </a:rPr>
              <a:t>מולקולרית של צמחים</a:t>
            </a:r>
          </a:p>
        </p:txBody>
      </p:sp>
      <p:sp>
        <p:nvSpPr>
          <p:cNvPr id="13322" name="TextBox 11"/>
          <p:cNvSpPr txBox="1">
            <a:spLocks noChangeArrowheads="1"/>
          </p:cNvSpPr>
          <p:nvPr/>
        </p:nvSpPr>
        <p:spPr bwMode="auto">
          <a:xfrm>
            <a:off x="4772832" y="2450408"/>
            <a:ext cx="2725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sz="2400" b="1">
                <a:solidFill>
                  <a:srgbClr val="7030A0"/>
                </a:solidFill>
                <a:latin typeface="Arial" panose="020B0604020202020204" pitchFamily="34" charset="0"/>
                <a:cs typeface="Arial" panose="020B0604020202020204" pitchFamily="34" charset="0"/>
              </a:rPr>
              <a:t>גנטיקה</a:t>
            </a:r>
          </a:p>
          <a:p>
            <a:pPr algn="ctr">
              <a:spcBef>
                <a:spcPct val="0"/>
              </a:spcBef>
              <a:buFontTx/>
              <a:buNone/>
            </a:pPr>
            <a:r>
              <a:rPr lang="he-IL" altLang="en-US" sz="2400" b="1">
                <a:solidFill>
                  <a:srgbClr val="7030A0"/>
                </a:solidFill>
                <a:latin typeface="Arial" panose="020B0604020202020204" pitchFamily="34" charset="0"/>
                <a:cs typeface="Arial" panose="020B0604020202020204" pitchFamily="34" charset="0"/>
              </a:rPr>
              <a:t>פיסיולוגיה של הצמח</a:t>
            </a:r>
          </a:p>
          <a:p>
            <a:pPr algn="ctr">
              <a:spcBef>
                <a:spcPct val="0"/>
              </a:spcBef>
              <a:buFontTx/>
              <a:buNone/>
            </a:pPr>
            <a:r>
              <a:rPr lang="he-IL" altLang="en-US" sz="2400" b="1">
                <a:solidFill>
                  <a:srgbClr val="7030A0"/>
                </a:solidFill>
                <a:latin typeface="Arial" panose="020B0604020202020204" pitchFamily="34" charset="0"/>
                <a:cs typeface="Arial" panose="020B0604020202020204" pitchFamily="34" charset="0"/>
              </a:rPr>
              <a:t>מיקרוביולוגיה</a:t>
            </a:r>
          </a:p>
          <a:p>
            <a:pPr algn="ctr">
              <a:spcBef>
                <a:spcPct val="0"/>
              </a:spcBef>
              <a:buFontTx/>
              <a:buNone/>
            </a:pPr>
            <a:r>
              <a:rPr lang="he-IL" altLang="en-US" sz="2400" b="1">
                <a:solidFill>
                  <a:srgbClr val="7030A0"/>
                </a:solidFill>
                <a:latin typeface="Arial" panose="020B0604020202020204" pitchFamily="34" charset="0"/>
                <a:cs typeface="Arial" panose="020B0604020202020204" pitchFamily="34" charset="0"/>
              </a:rPr>
              <a:t>ביולוגיה של התא</a:t>
            </a:r>
          </a:p>
          <a:p>
            <a:pPr algn="ctr">
              <a:spcBef>
                <a:spcPct val="0"/>
              </a:spcBef>
              <a:buFontTx/>
              <a:buNone/>
            </a:pPr>
            <a:r>
              <a:rPr lang="he-IL" altLang="en-US" sz="2400" b="1">
                <a:solidFill>
                  <a:srgbClr val="7030A0"/>
                </a:solidFill>
                <a:latin typeface="Arial" panose="020B0604020202020204" pitchFamily="34" charset="0"/>
                <a:cs typeface="Arial" panose="020B0604020202020204" pitchFamily="34" charset="0"/>
              </a:rPr>
              <a:t>אימונולוגיה</a:t>
            </a:r>
          </a:p>
        </p:txBody>
      </p:sp>
      <p:cxnSp>
        <p:nvCxnSpPr>
          <p:cNvPr id="13323" name="Straight Connector 3"/>
          <p:cNvCxnSpPr>
            <a:cxnSpLocks noChangeShapeType="1"/>
          </p:cNvCxnSpPr>
          <p:nvPr/>
        </p:nvCxnSpPr>
        <p:spPr bwMode="auto">
          <a:xfrm>
            <a:off x="98425" y="3465513"/>
            <a:ext cx="375285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3324" name="Straight Connector 15"/>
          <p:cNvCxnSpPr>
            <a:cxnSpLocks noChangeShapeType="1"/>
          </p:cNvCxnSpPr>
          <p:nvPr/>
        </p:nvCxnSpPr>
        <p:spPr bwMode="auto">
          <a:xfrm>
            <a:off x="6136495" y="1858270"/>
            <a:ext cx="0" cy="549275"/>
          </a:xfrm>
          <a:prstGeom prst="line">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325" name="Text Box 39"/>
          <p:cNvSpPr txBox="1">
            <a:spLocks noChangeArrowheads="1"/>
          </p:cNvSpPr>
          <p:nvPr/>
        </p:nvSpPr>
        <p:spPr bwMode="auto">
          <a:xfrm>
            <a:off x="1476375" y="3840163"/>
            <a:ext cx="884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400" b="1">
                <a:solidFill>
                  <a:srgbClr val="C00000"/>
                </a:solidFill>
                <a:cs typeface="Arial" panose="020B0604020202020204" pitchFamily="34" charset="0"/>
              </a:rPr>
              <a:t>כימיה</a:t>
            </a:r>
          </a:p>
        </p:txBody>
      </p:sp>
      <p:cxnSp>
        <p:nvCxnSpPr>
          <p:cNvPr id="13326" name="Straight Connector 3"/>
          <p:cNvCxnSpPr>
            <a:cxnSpLocks noChangeShapeType="1"/>
          </p:cNvCxnSpPr>
          <p:nvPr/>
        </p:nvCxnSpPr>
        <p:spPr bwMode="auto">
          <a:xfrm>
            <a:off x="98425" y="4697413"/>
            <a:ext cx="895985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3327" name="Straight Connector 3"/>
          <p:cNvCxnSpPr>
            <a:cxnSpLocks noChangeShapeType="1"/>
          </p:cNvCxnSpPr>
          <p:nvPr/>
        </p:nvCxnSpPr>
        <p:spPr bwMode="auto">
          <a:xfrm>
            <a:off x="3851275" y="3455988"/>
            <a:ext cx="0" cy="123190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6" name="Text Box 39"/>
          <p:cNvSpPr txBox="1">
            <a:spLocks noChangeArrowheads="1"/>
          </p:cNvSpPr>
          <p:nvPr/>
        </p:nvSpPr>
        <p:spPr bwMode="auto">
          <a:xfrm>
            <a:off x="5967487" y="1196865"/>
            <a:ext cx="3129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en-US" sz="3600" b="1" dirty="0" smtClean="0">
                <a:solidFill>
                  <a:srgbClr val="C00000"/>
                </a:solidFill>
                <a:cs typeface="Arial" panose="020B0604020202020204" pitchFamily="34" charset="0"/>
              </a:rPr>
              <a:t>/</a:t>
            </a:r>
            <a:endParaRPr lang="he-IL" altLang="en-US" sz="3600" b="1" dirty="0" smtClean="0">
              <a:solidFill>
                <a:srgbClr val="C0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8"/>
          <p:cNvSpPr>
            <a:spLocks noChangeArrowheads="1"/>
          </p:cNvSpPr>
          <p:nvPr/>
        </p:nvSpPr>
        <p:spPr bwMode="auto">
          <a:xfrm>
            <a:off x="1116013" y="2133600"/>
            <a:ext cx="7718425"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50000"/>
              </a:spcBef>
              <a:buFontTx/>
              <a:buNone/>
            </a:pPr>
            <a:r>
              <a:rPr lang="he-IL" altLang="en-US" sz="2800">
                <a:latin typeface="Arial" panose="020B0604020202020204" pitchFamily="34" charset="0"/>
                <a:cs typeface="Arial" panose="020B0604020202020204" pitchFamily="34" charset="0"/>
              </a:rPr>
              <a:t>הגשה של הסמינריון גם בעל פה תזכה בנק' נוספת (סה"כ 3 נק') במסגרת קורסי הבחירה.</a:t>
            </a:r>
          </a:p>
          <a:p>
            <a:pPr>
              <a:lnSpc>
                <a:spcPct val="150000"/>
              </a:lnSpc>
              <a:spcBef>
                <a:spcPct val="50000"/>
              </a:spcBef>
              <a:buFontTx/>
              <a:buNone/>
            </a:pPr>
            <a:r>
              <a:rPr lang="he-IL" altLang="en-US" sz="2800">
                <a:latin typeface="Arial" panose="020B0604020202020204" pitchFamily="34" charset="0"/>
                <a:cs typeface="Arial" panose="020B0604020202020204" pitchFamily="34" charset="0"/>
              </a:rPr>
              <a:t>ניתן לעשות את הסמינריון בסמסטר א' או בסמסטר ב'.</a:t>
            </a:r>
          </a:p>
          <a:p>
            <a:pPr>
              <a:lnSpc>
                <a:spcPct val="150000"/>
              </a:lnSpc>
              <a:spcBef>
                <a:spcPts val="1675"/>
              </a:spcBef>
              <a:buFontTx/>
              <a:buNone/>
            </a:pPr>
            <a:r>
              <a:rPr lang="he-IL" altLang="en-US" sz="2800" b="1">
                <a:latin typeface="Arial" panose="020B0604020202020204" pitchFamily="34" charset="0"/>
                <a:cs typeface="Arial" panose="020B0604020202020204" pitchFamily="34" charset="0"/>
              </a:rPr>
              <a:t>מועד ההגשה שונה לכל סמסטר:</a:t>
            </a:r>
            <a:r>
              <a:rPr lang="he-IL" altLang="en-US" sz="2800">
                <a:latin typeface="Arial" panose="020B0604020202020204" pitchFamily="34" charset="0"/>
                <a:cs typeface="Arial" panose="020B0604020202020204" pitchFamily="34" charset="0"/>
              </a:rPr>
              <a:t> יש לבחור את המועד הרצוי בעת הרישום </a:t>
            </a:r>
          </a:p>
        </p:txBody>
      </p:sp>
      <p:sp>
        <p:nvSpPr>
          <p:cNvPr id="14339"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
        <p:nvSpPr>
          <p:cNvPr id="14340" name="Text Box 10"/>
          <p:cNvSpPr txBox="1">
            <a:spLocks noChangeArrowheads="1"/>
          </p:cNvSpPr>
          <p:nvPr/>
        </p:nvSpPr>
        <p:spPr bwMode="auto">
          <a:xfrm>
            <a:off x="3952875" y="668338"/>
            <a:ext cx="4905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b="1" u="sng">
                <a:cs typeface="Arial" panose="020B0604020202020204" pitchFamily="34" charset="0"/>
              </a:rPr>
              <a:t>קורסים נוספים</a:t>
            </a:r>
            <a:r>
              <a:rPr lang="he-IL" altLang="en-US" b="1">
                <a:cs typeface="Arial" panose="020B0604020202020204" pitchFamily="34" charset="0"/>
              </a:rPr>
              <a:t> (שנים ב’ ו-ג’)</a:t>
            </a:r>
          </a:p>
        </p:txBody>
      </p:sp>
      <p:sp>
        <p:nvSpPr>
          <p:cNvPr id="14341" name="Text Box 3"/>
          <p:cNvSpPr txBox="1">
            <a:spLocks noChangeArrowheads="1"/>
          </p:cNvSpPr>
          <p:nvPr/>
        </p:nvSpPr>
        <p:spPr bwMode="auto">
          <a:xfrm>
            <a:off x="-180975" y="1493838"/>
            <a:ext cx="90360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4200"/>
              </a:lnSpc>
              <a:spcBef>
                <a:spcPct val="0"/>
              </a:spcBef>
              <a:buFontTx/>
              <a:buNone/>
            </a:pPr>
            <a:r>
              <a:rPr lang="he-IL" altLang="en-US" sz="2800" b="1" u="sng">
                <a:latin typeface="Arial" panose="020B0604020202020204" pitchFamily="34" charset="0"/>
                <a:cs typeface="Arial" panose="020B0604020202020204" pitchFamily="34" charset="0"/>
              </a:rPr>
              <a:t>חובה</a:t>
            </a:r>
            <a:r>
              <a:rPr lang="he-IL" altLang="en-US" sz="2800" b="1">
                <a:latin typeface="Arial" panose="020B0604020202020204" pitchFamily="34" charset="0"/>
                <a:cs typeface="Arial" panose="020B0604020202020204" pitchFamily="34" charset="0"/>
              </a:rPr>
              <a:t>: </a:t>
            </a:r>
            <a:r>
              <a:rPr lang="he-IL" altLang="en-US" sz="2800" b="1" u="sng">
                <a:solidFill>
                  <a:srgbClr val="FF0000"/>
                </a:solidFill>
                <a:latin typeface="Arial" panose="020B0604020202020204" pitchFamily="34" charset="0"/>
                <a:cs typeface="Arial" panose="020B0604020202020204" pitchFamily="34" charset="0"/>
              </a:rPr>
              <a:t>סמינריון בכתב</a:t>
            </a:r>
            <a:r>
              <a:rPr lang="he-IL" altLang="en-US" sz="2800" b="1">
                <a:solidFill>
                  <a:srgbClr val="FF0000"/>
                </a:solidFill>
                <a:latin typeface="Arial" panose="020B0604020202020204" pitchFamily="34" charset="0"/>
                <a:cs typeface="Arial" panose="020B0604020202020204" pitchFamily="34" charset="0"/>
              </a:rPr>
              <a:t>	</a:t>
            </a:r>
            <a:r>
              <a:rPr lang="he-IL" altLang="en-US" sz="2800" u="sng">
                <a:solidFill>
                  <a:srgbClr val="FF0000"/>
                </a:solidFill>
                <a:latin typeface="Arial" panose="020B0604020202020204" pitchFamily="34" charset="0"/>
                <a:cs typeface="Arial" panose="020B0604020202020204" pitchFamily="34" charset="0"/>
              </a:rPr>
              <a:t>2 נק'</a:t>
            </a:r>
          </a:p>
        </p:txBody>
      </p:sp>
      <p:sp>
        <p:nvSpPr>
          <p:cNvPr id="6" name="TextBox 1"/>
          <p:cNvSpPr txBox="1">
            <a:spLocks noChangeArrowheads="1"/>
          </p:cNvSpPr>
          <p:nvPr/>
        </p:nvSpPr>
        <p:spPr bwMode="auto">
          <a:xfrm>
            <a:off x="899592" y="1521153"/>
            <a:ext cx="28696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2800" b="1" u="sng" dirty="0" smtClean="0">
                <a:solidFill>
                  <a:srgbClr val="006600"/>
                </a:solidFill>
                <a:latin typeface="Arial" panose="020B0604020202020204" pitchFamily="34" charset="0"/>
                <a:cs typeface="Arial" panose="020B0604020202020204" pitchFamily="34" charset="0"/>
              </a:rPr>
              <a:t>/ סמינריון ויקיפדיה</a:t>
            </a:r>
            <a:endParaRPr lang="he-IL" altLang="he-IL" sz="2800" b="1" u="sng" dirty="0">
              <a:solidFill>
                <a:srgbClr val="0066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11150" y="908050"/>
            <a:ext cx="8447088"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u="sng">
                <a:solidFill>
                  <a:srgbClr val="FF0000"/>
                </a:solidFill>
                <a:cs typeface="Arial" panose="020B0604020202020204" pitchFamily="34" charset="0"/>
              </a:rPr>
              <a:t>חובה</a:t>
            </a:r>
            <a:r>
              <a:rPr lang="he-IL" altLang="en-US" sz="2800">
                <a:solidFill>
                  <a:srgbClr val="FF0000"/>
                </a:solidFill>
                <a:cs typeface="Arial" panose="020B0604020202020204" pitchFamily="34" charset="0"/>
              </a:rPr>
              <a:t> - </a:t>
            </a:r>
            <a:r>
              <a:rPr lang="he-IL" altLang="en-US" sz="2800" u="sng">
                <a:solidFill>
                  <a:srgbClr val="FF0000"/>
                </a:solidFill>
                <a:cs typeface="Arial" panose="020B0604020202020204" pitchFamily="34" charset="0"/>
              </a:rPr>
              <a:t>"קורסי" ספרייה</a:t>
            </a:r>
            <a:r>
              <a:rPr lang="he-IL" altLang="en-US" sz="2800">
                <a:solidFill>
                  <a:srgbClr val="FF0000"/>
                </a:solidFill>
                <a:cs typeface="Arial" panose="020B0604020202020204" pitchFamily="34" charset="0"/>
              </a:rPr>
              <a:t> (לומדות </a:t>
            </a:r>
            <a:r>
              <a:rPr lang="en-US" altLang="en-US" sz="2800">
                <a:solidFill>
                  <a:srgbClr val="FF0000"/>
                </a:solidFill>
                <a:cs typeface="Arial" panose="020B0604020202020204" pitchFamily="34" charset="0"/>
              </a:rPr>
              <a:t>moodle</a:t>
            </a:r>
            <a:r>
              <a:rPr lang="he-IL" altLang="en-US" sz="2800">
                <a:solidFill>
                  <a:srgbClr val="FF0000"/>
                </a:solidFill>
                <a:cs typeface="Arial" panose="020B0604020202020204" pitchFamily="34" charset="0"/>
              </a:rPr>
              <a:t>):</a:t>
            </a:r>
          </a:p>
          <a:p>
            <a:pPr>
              <a:buFontTx/>
              <a:buNone/>
            </a:pPr>
            <a:r>
              <a:rPr lang="he-IL" altLang="en-US" sz="2800">
                <a:solidFill>
                  <a:srgbClr val="FF0000"/>
                </a:solidFill>
                <a:cs typeface="Arial" panose="020B0604020202020204" pitchFamily="34" charset="0"/>
              </a:rPr>
              <a:t>א) חיפוש במאגרי מידע </a:t>
            </a:r>
            <a:endParaRPr lang="en-US" altLang="en-US" sz="2800">
              <a:solidFill>
                <a:srgbClr val="FF0000"/>
              </a:solidFill>
              <a:cs typeface="Arial" panose="020B0604020202020204" pitchFamily="34" charset="0"/>
            </a:endParaRPr>
          </a:p>
          <a:p>
            <a:pPr>
              <a:buFontTx/>
              <a:buNone/>
            </a:pPr>
            <a:r>
              <a:rPr lang="he-IL" altLang="en-US" sz="2800">
                <a:solidFill>
                  <a:srgbClr val="FF0000"/>
                </a:solidFill>
                <a:cs typeface="Arial" panose="020B0604020202020204" pitchFamily="34" charset="0"/>
              </a:rPr>
              <a:t>ב) תוכנה לניהול רפרנסים </a:t>
            </a:r>
          </a:p>
          <a:p>
            <a:pPr>
              <a:spcBef>
                <a:spcPct val="0"/>
              </a:spcBef>
              <a:buFontTx/>
              <a:buNone/>
            </a:pPr>
            <a:endParaRPr lang="he-IL" altLang="en-US" sz="2800">
              <a:cs typeface="Arial" panose="020B0604020202020204" pitchFamily="34" charset="0"/>
            </a:endParaRPr>
          </a:p>
          <a:p>
            <a:pPr>
              <a:spcBef>
                <a:spcPct val="0"/>
              </a:spcBef>
              <a:buFontTx/>
              <a:buNone/>
            </a:pPr>
            <a:r>
              <a:rPr lang="he-IL" altLang="en-US" sz="2800">
                <a:cs typeface="Arial" panose="020B0604020202020204" pitchFamily="34" charset="0"/>
              </a:rPr>
              <a:t>רישום בבידינג או במזכירות בתחילת הסמסטר בו עושים </a:t>
            </a:r>
          </a:p>
          <a:p>
            <a:pPr>
              <a:spcBef>
                <a:spcPct val="0"/>
              </a:spcBef>
              <a:buFontTx/>
              <a:buNone/>
            </a:pPr>
            <a:r>
              <a:rPr lang="he-IL" altLang="en-US" sz="2800">
                <a:cs typeface="Arial" panose="020B0604020202020204" pitchFamily="34" charset="0"/>
              </a:rPr>
              <a:t>סמינריון או פרויקט</a:t>
            </a:r>
          </a:p>
          <a:p>
            <a:pPr>
              <a:spcBef>
                <a:spcPct val="0"/>
              </a:spcBef>
              <a:buFontTx/>
              <a:buNone/>
            </a:pPr>
            <a:endParaRPr lang="he-IL" altLang="en-US" sz="2800">
              <a:cs typeface="Arial" panose="020B0604020202020204" pitchFamily="34" charset="0"/>
            </a:endParaRPr>
          </a:p>
          <a:p>
            <a:pPr>
              <a:spcBef>
                <a:spcPct val="0"/>
              </a:spcBef>
              <a:buFontTx/>
              <a:buNone/>
            </a:pPr>
            <a:r>
              <a:rPr lang="he-IL" altLang="en-US" sz="2800">
                <a:cs typeface="Arial" panose="020B0604020202020204" pitchFamily="34" charset="0"/>
              </a:rPr>
              <a:t>			</a:t>
            </a:r>
          </a:p>
        </p:txBody>
      </p:sp>
      <p:sp>
        <p:nvSpPr>
          <p:cNvPr id="15363"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06388" y="1412875"/>
            <a:ext cx="85312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0"/>
              </a:spcBef>
            </a:pPr>
            <a:r>
              <a:rPr lang="he-IL" altLang="he-IL" sz="2800" dirty="0">
                <a:latin typeface="Arial" panose="020B0604020202020204" pitchFamily="34" charset="0"/>
                <a:cs typeface="Arial" panose="020B0604020202020204" pitchFamily="34" charset="0"/>
              </a:rPr>
              <a:t> השלמה ל </a:t>
            </a:r>
            <a:r>
              <a:rPr lang="he-IL" altLang="he-IL" sz="2800" dirty="0" smtClean="0">
                <a:latin typeface="Arial" panose="020B0604020202020204" pitchFamily="34" charset="0"/>
                <a:cs typeface="Arial" panose="020B0604020202020204" pitchFamily="34" charset="0"/>
              </a:rPr>
              <a:t>80 </a:t>
            </a:r>
            <a:r>
              <a:rPr lang="he-IL" altLang="he-IL" sz="2800" dirty="0">
                <a:latin typeface="Arial" panose="020B0604020202020204" pitchFamily="34" charset="0"/>
                <a:cs typeface="Arial" panose="020B0604020202020204" pitchFamily="34" charset="0"/>
              </a:rPr>
              <a:t>/ 74 </a:t>
            </a:r>
            <a:r>
              <a:rPr lang="he-IL" altLang="he-IL" sz="2800" dirty="0" smtClean="0">
                <a:latin typeface="Arial" panose="020B0604020202020204" pitchFamily="34" charset="0"/>
                <a:cs typeface="Arial" panose="020B0604020202020204" pitchFamily="34" charset="0"/>
              </a:rPr>
              <a:t>נק' </a:t>
            </a:r>
            <a:r>
              <a:rPr lang="he-IL" altLang="he-IL" sz="2800" dirty="0">
                <a:latin typeface="Arial" panose="020B0604020202020204" pitchFamily="34" charset="0"/>
                <a:cs typeface="Arial" panose="020B0604020202020204" pitchFamily="34" charset="0"/>
              </a:rPr>
              <a:t>מתוך קורסי הבחירה של הפקולטה</a:t>
            </a:r>
          </a:p>
          <a:p>
            <a:pPr>
              <a:lnSpc>
                <a:spcPct val="150000"/>
              </a:lnSpc>
              <a:spcBef>
                <a:spcPct val="0"/>
              </a:spcBef>
            </a:pPr>
            <a:r>
              <a:rPr lang="he-IL" altLang="he-IL" sz="2800" dirty="0">
                <a:latin typeface="Arial" panose="020B0604020202020204" pitchFamily="34" charset="0"/>
                <a:cs typeface="Arial" panose="020B0604020202020204" pitchFamily="34" charset="0"/>
              </a:rPr>
              <a:t> דרישות מוקדמות הם קורסי החובה באותו הנושא.</a:t>
            </a:r>
          </a:p>
          <a:p>
            <a:pPr>
              <a:lnSpc>
                <a:spcPct val="150000"/>
              </a:lnSpc>
              <a:spcBef>
                <a:spcPct val="0"/>
              </a:spcBef>
              <a:buFontTx/>
              <a:buNone/>
            </a:pPr>
            <a:endParaRPr lang="he-IL" altLang="he-IL" sz="2800" dirty="0">
              <a:latin typeface="Arial" panose="020B0604020202020204" pitchFamily="34" charset="0"/>
              <a:cs typeface="Arial" panose="020B0604020202020204" pitchFamily="34" charset="0"/>
            </a:endParaRPr>
          </a:p>
          <a:p>
            <a:pPr>
              <a:lnSpc>
                <a:spcPct val="150000"/>
              </a:lnSpc>
              <a:spcBef>
                <a:spcPct val="0"/>
              </a:spcBef>
            </a:pPr>
            <a:r>
              <a:rPr lang="he-IL" altLang="he-IL" sz="2800" dirty="0">
                <a:latin typeface="Arial" panose="020B0604020202020204" pitchFamily="34" charset="0"/>
                <a:cs typeface="Arial" panose="020B0604020202020204" pitchFamily="34" charset="0"/>
              </a:rPr>
              <a:t> מומלץ - מעבדת פרויקט (6 </a:t>
            </a:r>
            <a:r>
              <a:rPr lang="he-IL" altLang="he-IL" sz="2800" dirty="0" smtClean="0">
                <a:latin typeface="Arial" panose="020B0604020202020204" pitchFamily="34" charset="0"/>
                <a:cs typeface="Arial" panose="020B0604020202020204" pitchFamily="34" charset="0"/>
              </a:rPr>
              <a:t>נק'). </a:t>
            </a:r>
            <a:endParaRPr lang="he-IL" altLang="he-IL" sz="2800" dirty="0">
              <a:latin typeface="Arial" panose="020B0604020202020204" pitchFamily="34" charset="0"/>
              <a:cs typeface="Arial" panose="020B0604020202020204" pitchFamily="34" charset="0"/>
            </a:endParaRPr>
          </a:p>
          <a:p>
            <a:pPr>
              <a:lnSpc>
                <a:spcPct val="150000"/>
              </a:lnSpc>
              <a:spcBef>
                <a:spcPct val="0"/>
              </a:spcBef>
            </a:pPr>
            <a:r>
              <a:rPr lang="he-IL" altLang="en-US" sz="2800" dirty="0">
                <a:latin typeface="Arial" panose="020B0604020202020204" pitchFamily="34" charset="0"/>
                <a:cs typeface="Arial" panose="020B0604020202020204" pitchFamily="34" charset="0"/>
              </a:rPr>
              <a:t> חשוב לאלו שמעוניינים להמשיך לתואר שני ושלישי.</a:t>
            </a:r>
            <a:endParaRPr lang="he-IL" altLang="he-IL" sz="2800" dirty="0">
              <a:latin typeface="Arial" panose="020B0604020202020204" pitchFamily="34" charset="0"/>
              <a:cs typeface="Arial" panose="020B0604020202020204" pitchFamily="34" charset="0"/>
            </a:endParaRPr>
          </a:p>
          <a:p>
            <a:pPr>
              <a:lnSpc>
                <a:spcPct val="150000"/>
              </a:lnSpc>
              <a:spcBef>
                <a:spcPct val="0"/>
              </a:spcBef>
            </a:pPr>
            <a:r>
              <a:rPr lang="he-IL" altLang="he-IL" sz="2800" dirty="0">
                <a:latin typeface="Arial" panose="020B0604020202020204" pitchFamily="34" charset="0"/>
                <a:cs typeface="Arial" panose="020B0604020202020204" pitchFamily="34" charset="0"/>
              </a:rPr>
              <a:t> הפרויקט מקנה פטור מחובת הגשת סמינריון.</a:t>
            </a:r>
            <a:endParaRPr lang="en-US" altLang="he-IL" sz="2800" dirty="0">
              <a:solidFill>
                <a:srgbClr val="FF0000"/>
              </a:solidFill>
              <a:latin typeface="Arial" panose="020B0604020202020204" pitchFamily="34" charset="0"/>
              <a:cs typeface="Arial" panose="020B0604020202020204" pitchFamily="34" charset="0"/>
            </a:endParaRPr>
          </a:p>
        </p:txBody>
      </p:sp>
      <p:sp>
        <p:nvSpPr>
          <p:cNvPr id="16387" name="Text Box 5"/>
          <p:cNvSpPr txBox="1">
            <a:spLocks noChangeArrowheads="1"/>
          </p:cNvSpPr>
          <p:nvPr/>
        </p:nvSpPr>
        <p:spPr bwMode="auto">
          <a:xfrm>
            <a:off x="3559175" y="749300"/>
            <a:ext cx="202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b="1" u="sng" dirty="0">
                <a:cs typeface="Arial" panose="020B0604020202020204" pitchFamily="34" charset="0"/>
              </a:rPr>
              <a:t>קורסי בחירה</a:t>
            </a:r>
          </a:p>
        </p:txBody>
      </p:sp>
      <p:sp>
        <p:nvSpPr>
          <p:cNvPr id="16388"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fade">
                                      <p:cBhvr>
                                        <p:cTn id="7" dur="500"/>
                                        <p:tgtEl>
                                          <p:spTgt spid="143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xEl>
                                              <p:pRg st="3" end="3"/>
                                            </p:txEl>
                                          </p:spTgt>
                                        </p:tgtEl>
                                        <p:attrNameLst>
                                          <p:attrName>style.visibility</p:attrName>
                                        </p:attrNameLst>
                                      </p:cBhvr>
                                      <p:to>
                                        <p:strVal val="visible"/>
                                      </p:to>
                                    </p:set>
                                    <p:animEffect transition="in" filter="fade">
                                      <p:cBhvr>
                                        <p:cTn id="12" dur="500"/>
                                        <p:tgtEl>
                                          <p:spTgt spid="1433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xEl>
                                              <p:pRg st="4" end="4"/>
                                            </p:txEl>
                                          </p:spTgt>
                                        </p:tgtEl>
                                        <p:attrNameLst>
                                          <p:attrName>style.visibility</p:attrName>
                                        </p:attrNameLst>
                                      </p:cBhvr>
                                      <p:to>
                                        <p:strVal val="visible"/>
                                      </p:to>
                                    </p:set>
                                    <p:animEffect transition="in" filter="fade">
                                      <p:cBhvr>
                                        <p:cTn id="17" dur="500"/>
                                        <p:tgtEl>
                                          <p:spTgt spid="1433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38">
                                            <p:txEl>
                                              <p:pRg st="5" end="5"/>
                                            </p:txEl>
                                          </p:spTgt>
                                        </p:tgtEl>
                                        <p:attrNameLst>
                                          <p:attrName>style.visibility</p:attrName>
                                        </p:attrNameLst>
                                      </p:cBhvr>
                                      <p:to>
                                        <p:strVal val="visible"/>
                                      </p:to>
                                    </p:set>
                                    <p:animEffect transition="in" filter="fade">
                                      <p:cBhvr>
                                        <p:cTn id="22" dur="500"/>
                                        <p:tgtEl>
                                          <p:spTgt spid="14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1187624" y="468046"/>
            <a:ext cx="6616658" cy="47474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000"/>
              </a:lnSpc>
              <a:spcBef>
                <a:spcPts val="600"/>
              </a:spcBef>
              <a:spcAft>
                <a:spcPts val="0"/>
              </a:spcAft>
              <a:buFontTx/>
              <a:buNone/>
            </a:pPr>
            <a:r>
              <a:rPr lang="he-IL" altLang="he-IL" sz="1800" b="1" dirty="0">
                <a:latin typeface="Arial" pitchFamily="34" charset="0"/>
                <a:cs typeface="Arial" pitchFamily="34" charset="0"/>
              </a:rPr>
              <a:t>רווית ויתקין </a:t>
            </a:r>
            <a:r>
              <a:rPr lang="he-IL" altLang="he-IL" sz="1800" dirty="0" smtClean="0">
                <a:latin typeface="Arial" pitchFamily="34" charset="0"/>
                <a:cs typeface="Arial" pitchFamily="34" charset="0"/>
              </a:rPr>
              <a:t>–  סגנית ראש מנהל לתלמידים </a:t>
            </a:r>
            <a:r>
              <a:rPr lang="he-IL" altLang="he-IL" sz="1800" dirty="0">
                <a:latin typeface="Arial" pitchFamily="34" charset="0"/>
                <a:cs typeface="Arial" pitchFamily="34" charset="0"/>
              </a:rPr>
              <a:t>והוראה</a:t>
            </a:r>
            <a:r>
              <a:rPr lang="he-IL" altLang="he-IL" sz="1800" b="1" dirty="0">
                <a:latin typeface="Arial" pitchFamily="34" charset="0"/>
                <a:cs typeface="Arial" pitchFamily="34" charset="0"/>
              </a:rPr>
              <a:t>	 </a:t>
            </a:r>
            <a:r>
              <a:rPr lang="en-US" altLang="he-IL" sz="1800" b="1" dirty="0">
                <a:latin typeface="Arial" pitchFamily="34" charset="0"/>
                <a:cs typeface="Arial" pitchFamily="34" charset="0"/>
              </a:rPr>
              <a:t/>
            </a:r>
            <a:br>
              <a:rPr lang="en-US" altLang="he-IL" sz="1800" b="1" dirty="0">
                <a:latin typeface="Arial" pitchFamily="34" charset="0"/>
                <a:cs typeface="Arial" pitchFamily="34" charset="0"/>
              </a:rPr>
            </a:br>
            <a:r>
              <a:rPr lang="he-IL" altLang="he-IL" sz="1800" b="1" dirty="0">
                <a:latin typeface="Arial" pitchFamily="34" charset="0"/>
                <a:cs typeface="Arial" pitchFamily="34" charset="0"/>
              </a:rPr>
              <a:t>	</a:t>
            </a:r>
            <a:r>
              <a:rPr lang="en-US" altLang="he-IL" sz="1800" dirty="0" smtClean="0">
                <a:latin typeface="Arial" pitchFamily="34" charset="0"/>
                <a:cs typeface="Arial" pitchFamily="34" charset="0"/>
              </a:rPr>
              <a:t>03-640-5852</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Ravitv@tauex.tau.ac.il</a:t>
            </a:r>
            <a:endParaRPr lang="he-IL" altLang="he-IL" sz="1800" dirty="0">
              <a:latin typeface="Arial" pitchFamily="34" charset="0"/>
              <a:cs typeface="Arial" pitchFamily="34" charset="0"/>
            </a:endParaRPr>
          </a:p>
          <a:p>
            <a:pPr>
              <a:lnSpc>
                <a:spcPts val="3000"/>
              </a:lnSpc>
              <a:spcBef>
                <a:spcPts val="600"/>
              </a:spcBef>
              <a:spcAft>
                <a:spcPts val="0"/>
              </a:spcAft>
              <a:buFontTx/>
              <a:buNone/>
            </a:pPr>
            <a:r>
              <a:rPr lang="he-IL" altLang="he-IL" sz="1800" b="1" dirty="0">
                <a:latin typeface="Arial" pitchFamily="34" charset="0"/>
                <a:cs typeface="Arial" pitchFamily="34" charset="0"/>
              </a:rPr>
              <a:t>מזל חזקיה</a:t>
            </a:r>
            <a:r>
              <a:rPr lang="he-IL" altLang="he-IL" sz="1800" dirty="0">
                <a:latin typeface="Arial" pitchFamily="34" charset="0"/>
                <a:cs typeface="Arial" pitchFamily="34" charset="0"/>
              </a:rPr>
              <a:t> </a:t>
            </a:r>
            <a:r>
              <a:rPr lang="he-IL" altLang="he-IL" sz="1800" dirty="0" smtClean="0">
                <a:latin typeface="Arial" pitchFamily="34" charset="0"/>
                <a:cs typeface="Arial" pitchFamily="34" charset="0"/>
              </a:rPr>
              <a:t>– </a:t>
            </a:r>
            <a:r>
              <a:rPr lang="he-IL" altLang="he-IL" sz="1800" dirty="0">
                <a:latin typeface="Arial" pitchFamily="34" charset="0"/>
                <a:cs typeface="Arial" pitchFamily="34" charset="0"/>
              </a:rPr>
              <a:t>עורכת הידיעון, רישום לקורסים ומערכת שעות         </a:t>
            </a:r>
            <a:r>
              <a:rPr lang="en-US" altLang="he-IL" sz="1800" dirty="0">
                <a:latin typeface="Arial" pitchFamily="34" charset="0"/>
                <a:cs typeface="Arial" pitchFamily="34" charset="0"/>
              </a:rPr>
              <a:t>  </a:t>
            </a:r>
            <a:r>
              <a:rPr lang="en-US" altLang="he-IL" sz="1800" dirty="0">
                <a:cs typeface="Arial" pitchFamily="34" charset="0"/>
              </a:rPr>
              <a:t>  </a:t>
            </a:r>
            <a:r>
              <a:rPr lang="he-IL" altLang="he-IL" sz="1800" dirty="0">
                <a:cs typeface="Arial" pitchFamily="34" charset="0"/>
              </a:rPr>
              <a:t>	</a:t>
            </a:r>
            <a:endParaRPr lang="he-IL" altLang="he-IL" sz="1800" dirty="0" smtClean="0">
              <a:cs typeface="Arial" pitchFamily="34" charset="0"/>
            </a:endParaRPr>
          </a:p>
          <a:p>
            <a:pPr>
              <a:lnSpc>
                <a:spcPts val="3000"/>
              </a:lnSpc>
              <a:spcBef>
                <a:spcPts val="0"/>
              </a:spcBef>
              <a:spcAft>
                <a:spcPts val="300"/>
              </a:spcAft>
              <a:buFontTx/>
              <a:buNone/>
            </a:pPr>
            <a:r>
              <a:rPr lang="he-IL" altLang="he-IL" sz="1800" dirty="0">
                <a:cs typeface="Arial" pitchFamily="34" charset="0"/>
              </a:rPr>
              <a:t>	</a:t>
            </a:r>
            <a:r>
              <a:rPr lang="en-US" altLang="he-IL" sz="1800" dirty="0" smtClean="0">
                <a:latin typeface="Arial" pitchFamily="34" charset="0"/>
                <a:cs typeface="Arial" pitchFamily="34" charset="0"/>
              </a:rPr>
              <a:t>03-640-9802</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Mazalh@tauex.tau.ac.il</a:t>
            </a:r>
            <a:r>
              <a:rPr lang="en-US" altLang="he-IL" sz="1800" dirty="0">
                <a:cs typeface="Arial" pitchFamily="34" charset="0"/>
              </a:rPr>
              <a:t>	</a:t>
            </a:r>
            <a:endParaRPr lang="he-IL" altLang="he-IL" sz="1800" dirty="0">
              <a:latin typeface="Arial" pitchFamily="34" charset="0"/>
              <a:cs typeface="Arial" pitchFamily="34" charset="0"/>
            </a:endParaRPr>
          </a:p>
          <a:p>
            <a:pPr>
              <a:lnSpc>
                <a:spcPts val="3000"/>
              </a:lnSpc>
              <a:spcBef>
                <a:spcPts val="600"/>
              </a:spcBef>
              <a:spcAft>
                <a:spcPts val="0"/>
              </a:spcAft>
              <a:buFontTx/>
              <a:buNone/>
            </a:pPr>
            <a:r>
              <a:rPr lang="he-IL" altLang="he-IL" sz="1800" b="1" dirty="0">
                <a:latin typeface="Arial" pitchFamily="34" charset="0"/>
                <a:cs typeface="Arial" pitchFamily="34" charset="0"/>
              </a:rPr>
              <a:t>רביד גבריאל</a:t>
            </a:r>
            <a:r>
              <a:rPr lang="he-IL" altLang="he-IL" sz="1800" dirty="0">
                <a:latin typeface="Arial" pitchFamily="34" charset="0"/>
                <a:cs typeface="Arial" pitchFamily="34" charset="0"/>
              </a:rPr>
              <a:t> – בחינות, לקויי למידה ופטורים, זכאות לתואר</a:t>
            </a:r>
            <a:r>
              <a:rPr lang="he-IL" altLang="he-IL" sz="1800" dirty="0">
                <a:cs typeface="Arial" pitchFamily="34" charset="0"/>
              </a:rPr>
              <a:t>    </a:t>
            </a:r>
            <a:r>
              <a:rPr lang="en-US" altLang="he-IL" sz="1800" dirty="0">
                <a:cs typeface="Arial" pitchFamily="34" charset="0"/>
              </a:rPr>
              <a:t/>
            </a:r>
            <a:br>
              <a:rPr lang="en-US" altLang="he-IL" sz="1800" dirty="0">
                <a:cs typeface="Arial" pitchFamily="34" charset="0"/>
              </a:rPr>
            </a:br>
            <a:r>
              <a:rPr lang="he-IL" altLang="he-IL" sz="1800" dirty="0">
                <a:cs typeface="Arial" pitchFamily="34" charset="0"/>
              </a:rPr>
              <a:t>	</a:t>
            </a:r>
            <a:r>
              <a:rPr lang="he-IL" altLang="he-IL" sz="1800" dirty="0" smtClean="0">
                <a:latin typeface="Arial" pitchFamily="34" charset="0"/>
                <a:cs typeface="Arial" pitchFamily="34" charset="0"/>
              </a:rPr>
              <a:t>03-640-9803    </a:t>
            </a:r>
            <a:r>
              <a:rPr lang="en-US" altLang="he-IL" sz="1800" dirty="0" smtClean="0">
                <a:latin typeface="Arial" pitchFamily="34" charset="0"/>
                <a:cs typeface="Arial" pitchFamily="34" charset="0"/>
              </a:rPr>
              <a:t>Ravidg@tauex.tau.ac.il</a:t>
            </a:r>
            <a:endParaRPr lang="he-IL" altLang="he-IL" sz="1800" dirty="0">
              <a:latin typeface="Arial" pitchFamily="34" charset="0"/>
              <a:cs typeface="Arial" pitchFamily="34" charset="0"/>
            </a:endParaRPr>
          </a:p>
          <a:p>
            <a:pPr>
              <a:lnSpc>
                <a:spcPts val="3000"/>
              </a:lnSpc>
              <a:spcBef>
                <a:spcPts val="600"/>
              </a:spcBef>
              <a:spcAft>
                <a:spcPts val="0"/>
              </a:spcAft>
              <a:buFontTx/>
              <a:buNone/>
            </a:pPr>
            <a:r>
              <a:rPr lang="he-IL" altLang="he-IL" sz="1800" b="1" dirty="0">
                <a:latin typeface="Arial" pitchFamily="34" charset="0"/>
                <a:cs typeface="Arial" pitchFamily="34" charset="0"/>
              </a:rPr>
              <a:t>חגית רונן </a:t>
            </a:r>
            <a:r>
              <a:rPr lang="he-IL" altLang="he-IL" sz="1800" b="1" dirty="0" smtClean="0">
                <a:latin typeface="Arial" pitchFamily="34" charset="0"/>
                <a:cs typeface="Arial" pitchFamily="34" charset="0"/>
              </a:rPr>
              <a:t>ויצמן</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 </a:t>
            </a:r>
            <a:r>
              <a:rPr lang="he-IL" altLang="he-IL" sz="1800" dirty="0">
                <a:latin typeface="Arial" pitchFamily="34" charset="0"/>
                <a:cs typeface="Arial" pitchFamily="34" charset="0"/>
              </a:rPr>
              <a:t>ציונים, </a:t>
            </a:r>
            <a:r>
              <a:rPr lang="he-IL" altLang="he-IL" sz="1800" dirty="0" smtClean="0">
                <a:latin typeface="Arial" pitchFamily="34" charset="0"/>
                <a:cs typeface="Arial" pitchFamily="34" charset="0"/>
              </a:rPr>
              <a:t>אישורי </a:t>
            </a:r>
            <a:r>
              <a:rPr lang="he-IL" altLang="he-IL" sz="1800" dirty="0">
                <a:latin typeface="Arial" pitchFamily="34" charset="0"/>
                <a:cs typeface="Arial" pitchFamily="34" charset="0"/>
              </a:rPr>
              <a:t>לימודים </a:t>
            </a:r>
            <a:r>
              <a:rPr lang="he-IL" altLang="he-IL" sz="1800" dirty="0" smtClean="0">
                <a:latin typeface="Arial" pitchFamily="34" charset="0"/>
                <a:cs typeface="Arial" pitchFamily="34" charset="0"/>
              </a:rPr>
              <a:t>וגיליונות </a:t>
            </a:r>
            <a:r>
              <a:rPr lang="he-IL" altLang="he-IL" sz="1800" dirty="0">
                <a:latin typeface="Arial" pitchFamily="34" charset="0"/>
                <a:cs typeface="Arial" pitchFamily="34" charset="0"/>
              </a:rPr>
              <a:t>ציונים</a:t>
            </a:r>
            <a:r>
              <a:rPr lang="en-US" altLang="he-IL" sz="1800" dirty="0">
                <a:latin typeface="Arial" pitchFamily="34" charset="0"/>
                <a:cs typeface="Arial" pitchFamily="34" charset="0"/>
              </a:rPr>
              <a:t/>
            </a:r>
            <a:br>
              <a:rPr lang="en-US" altLang="he-IL" sz="1800" dirty="0">
                <a:latin typeface="Arial" pitchFamily="34" charset="0"/>
                <a:cs typeface="Arial" pitchFamily="34" charset="0"/>
              </a:rPr>
            </a:br>
            <a:r>
              <a:rPr lang="en-US" altLang="he-IL" sz="1800" dirty="0">
                <a:cs typeface="Arial" pitchFamily="34" charset="0"/>
              </a:rPr>
              <a:t>       </a:t>
            </a:r>
            <a:r>
              <a:rPr lang="en-US" altLang="he-IL" sz="1800" dirty="0">
                <a:latin typeface="Arial" pitchFamily="34" charset="0"/>
                <a:cs typeface="Arial" pitchFamily="34" charset="0"/>
              </a:rPr>
              <a:t>  </a:t>
            </a:r>
            <a:r>
              <a:rPr lang="he-IL" altLang="he-IL" sz="1800" dirty="0">
                <a:latin typeface="Arial" pitchFamily="34" charset="0"/>
                <a:cs typeface="Arial" pitchFamily="34" charset="0"/>
              </a:rPr>
              <a:t>  </a:t>
            </a:r>
            <a:r>
              <a:rPr lang="en-US" altLang="he-IL" sz="1800" dirty="0" smtClean="0">
                <a:latin typeface="Arial" pitchFamily="34" charset="0"/>
                <a:cs typeface="Arial" pitchFamily="34" charset="0"/>
              </a:rPr>
              <a:t>	03-640-7177</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Hagitrw@tauex.tau.ac.il</a:t>
            </a:r>
            <a:r>
              <a:rPr lang="he-IL" altLang="he-IL" sz="1800" dirty="0" smtClean="0">
                <a:latin typeface="Arial" pitchFamily="34" charset="0"/>
                <a:cs typeface="Arial" pitchFamily="34" charset="0"/>
              </a:rPr>
              <a:t> </a:t>
            </a:r>
            <a:endParaRPr lang="en-US" altLang="he-IL" sz="1800" dirty="0" smtClean="0">
              <a:latin typeface="Arial" pitchFamily="34" charset="0"/>
              <a:cs typeface="Arial" pitchFamily="34" charset="0"/>
            </a:endParaRPr>
          </a:p>
          <a:p>
            <a:pPr>
              <a:lnSpc>
                <a:spcPts val="3000"/>
              </a:lnSpc>
              <a:spcBef>
                <a:spcPts val="600"/>
              </a:spcBef>
              <a:spcAft>
                <a:spcPts val="0"/>
              </a:spcAft>
              <a:buNone/>
            </a:pPr>
            <a:r>
              <a:rPr lang="he-IL" altLang="he-IL" sz="1800" b="1" dirty="0" smtClean="0">
                <a:latin typeface="Arial" pitchFamily="34" charset="0"/>
                <a:cs typeface="Arial" pitchFamily="34" charset="0"/>
              </a:rPr>
              <a:t>רינה לבנון</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 </a:t>
            </a:r>
            <a:r>
              <a:rPr lang="he-IL" altLang="he-IL" sz="1800" dirty="0" smtClean="0">
                <a:latin typeface="Arial" pitchFamily="34" charset="0"/>
                <a:cs typeface="Arial" pitchFamily="34" charset="0"/>
              </a:rPr>
              <a:t>קבלת מועמדים, ועדת הוראה, חטיבה / </a:t>
            </a:r>
            <a:r>
              <a:rPr lang="he-IL" altLang="he-IL" sz="1800" dirty="0" err="1" smtClean="0">
                <a:latin typeface="Arial" pitchFamily="34" charset="0"/>
                <a:cs typeface="Arial" pitchFamily="34" charset="0"/>
              </a:rPr>
              <a:t>הקבץ</a:t>
            </a:r>
            <a:r>
              <a:rPr lang="he-IL" altLang="he-IL" sz="1800" dirty="0" smtClean="0">
                <a:latin typeface="Arial" pitchFamily="34" charset="0"/>
                <a:cs typeface="Arial" pitchFamily="34" charset="0"/>
              </a:rPr>
              <a:t> במדעי הרוח</a:t>
            </a:r>
            <a:r>
              <a:rPr lang="en-US" altLang="he-IL" sz="1800" dirty="0" smtClean="0">
                <a:latin typeface="Arial" pitchFamily="34" charset="0"/>
                <a:cs typeface="Arial" pitchFamily="34" charset="0"/>
              </a:rPr>
              <a:t/>
            </a:r>
            <a:br>
              <a:rPr lang="en-US" altLang="he-IL" sz="1800" dirty="0" smtClean="0">
                <a:latin typeface="Arial" pitchFamily="34" charset="0"/>
                <a:cs typeface="Arial" pitchFamily="34" charset="0"/>
              </a:rPr>
            </a:br>
            <a:r>
              <a:rPr lang="en-US" altLang="he-IL" sz="1800" dirty="0" smtClean="0">
                <a:cs typeface="Arial" pitchFamily="34" charset="0"/>
              </a:rPr>
              <a:t>       </a:t>
            </a:r>
            <a:r>
              <a:rPr lang="en-US" altLang="he-IL" sz="1800" dirty="0" smtClean="0">
                <a:latin typeface="Arial" pitchFamily="34" charset="0"/>
                <a:cs typeface="Arial" pitchFamily="34" charset="0"/>
              </a:rPr>
              <a:t>  </a:t>
            </a:r>
            <a:r>
              <a:rPr lang="he-IL" altLang="he-IL" sz="1800" dirty="0" smtClean="0">
                <a:latin typeface="Arial" pitchFamily="34" charset="0"/>
                <a:cs typeface="Arial" pitchFamily="34" charset="0"/>
              </a:rPr>
              <a:t>  </a:t>
            </a:r>
            <a:r>
              <a:rPr lang="he-IL" altLang="he-IL" sz="1800" dirty="0">
                <a:latin typeface="Arial" pitchFamily="34" charset="0"/>
                <a:cs typeface="Arial" pitchFamily="34" charset="0"/>
              </a:rPr>
              <a:t> </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073-380-4723</a:t>
            </a:r>
            <a:r>
              <a:rPr lang="he-IL" altLang="he-IL" sz="1800" dirty="0" smtClean="0">
                <a:latin typeface="Arial" pitchFamily="34" charset="0"/>
                <a:cs typeface="Arial" pitchFamily="34" charset="0"/>
              </a:rPr>
              <a:t> </a:t>
            </a:r>
            <a:r>
              <a:rPr lang="he-IL" altLang="he-IL" sz="1800" dirty="0" smtClean="0">
                <a:cs typeface="Arial" pitchFamily="34" charset="0"/>
              </a:rPr>
              <a:t> </a:t>
            </a:r>
            <a:r>
              <a:rPr lang="en-US" altLang="he-IL" sz="1800" dirty="0" smtClean="0">
                <a:latin typeface="Arial" pitchFamily="34" charset="0"/>
                <a:cs typeface="Arial" pitchFamily="34" charset="0"/>
              </a:rPr>
              <a:t>rinalevanon@tauex.tau.ac.il</a:t>
            </a:r>
            <a:r>
              <a:rPr lang="he-IL" altLang="he-IL" sz="1800" dirty="0" smtClean="0">
                <a:latin typeface="Arial" pitchFamily="34" charset="0"/>
                <a:cs typeface="Arial" pitchFamily="34" charset="0"/>
              </a:rPr>
              <a:t> </a:t>
            </a:r>
            <a:endParaRPr lang="en-US" altLang="he-IL" sz="1800" b="1" dirty="0" smtClean="0">
              <a:cs typeface="Arial" pitchFamily="34" charset="0"/>
            </a:endParaRPr>
          </a:p>
          <a:p>
            <a:pPr>
              <a:lnSpc>
                <a:spcPts val="3000"/>
              </a:lnSpc>
              <a:spcBef>
                <a:spcPts val="600"/>
              </a:spcBef>
              <a:spcAft>
                <a:spcPts val="0"/>
              </a:spcAft>
              <a:buFontTx/>
              <a:buNone/>
            </a:pPr>
            <a:endParaRPr lang="en-US" altLang="he-IL" sz="1800" b="1" dirty="0">
              <a:cs typeface="Arial" pitchFamily="34" charset="0"/>
            </a:endParaRPr>
          </a:p>
        </p:txBody>
      </p:sp>
      <p:sp>
        <p:nvSpPr>
          <p:cNvPr id="3075" name="Rectangle 5"/>
          <p:cNvSpPr>
            <a:spLocks noChangeArrowheads="1"/>
          </p:cNvSpPr>
          <p:nvPr/>
        </p:nvSpPr>
        <p:spPr bwMode="auto">
          <a:xfrm>
            <a:off x="2130466" y="-1506"/>
            <a:ext cx="4883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ts val="600"/>
              </a:spcBef>
              <a:spcAft>
                <a:spcPts val="300"/>
              </a:spcAft>
              <a:buFontTx/>
              <a:buNone/>
            </a:pPr>
            <a:r>
              <a:rPr lang="he-IL" altLang="en-US" sz="2800" b="1" u="sng" dirty="0">
                <a:latin typeface="Arial" pitchFamily="34" charset="0"/>
                <a:cs typeface="Arial" pitchFamily="34" charset="0"/>
              </a:rPr>
              <a:t>מזכירות הסטודנטים תואר ראשון</a:t>
            </a:r>
            <a:endParaRPr lang="en-US" altLang="en-US" sz="2800" b="1" u="sng" dirty="0">
              <a:latin typeface="Arial" pitchFamily="34" charset="0"/>
              <a:cs typeface="Arial" pitchFamily="34" charset="0"/>
            </a:endParaRPr>
          </a:p>
        </p:txBody>
      </p:sp>
      <p:sp>
        <p:nvSpPr>
          <p:cNvPr id="3076" name="Text Box 5"/>
          <p:cNvSpPr txBox="1">
            <a:spLocks noChangeArrowheads="1"/>
          </p:cNvSpPr>
          <p:nvPr/>
        </p:nvSpPr>
        <p:spPr bwMode="auto">
          <a:xfrm>
            <a:off x="1324901" y="6021288"/>
            <a:ext cx="6479381" cy="861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000"/>
              </a:lnSpc>
              <a:spcBef>
                <a:spcPts val="0"/>
              </a:spcBef>
              <a:spcAft>
                <a:spcPts val="0"/>
              </a:spcAft>
              <a:buFontTx/>
              <a:buNone/>
            </a:pPr>
            <a:r>
              <a:rPr lang="he-IL" altLang="he-IL" sz="1800" b="1" dirty="0">
                <a:latin typeface="Arial" pitchFamily="34" charset="0"/>
                <a:cs typeface="Arial" pitchFamily="34" charset="0"/>
              </a:rPr>
              <a:t>פרופ' עדי אבני – יועץ תכנית לימודים – מורחב / דו-חוגי </a:t>
            </a:r>
            <a:r>
              <a:rPr lang="he-IL" altLang="he-IL" sz="1800" b="1" dirty="0">
                <a:solidFill>
                  <a:srgbClr val="FF0000"/>
                </a:solidFill>
                <a:latin typeface="Arial" pitchFamily="34" charset="0"/>
                <a:cs typeface="Arial" pitchFamily="34" charset="0"/>
              </a:rPr>
              <a:t>(שנים ב'-ג') </a:t>
            </a:r>
            <a:r>
              <a:rPr lang="en-US" altLang="he-IL" sz="1800" b="1" dirty="0">
                <a:latin typeface="Arial" pitchFamily="34" charset="0"/>
                <a:cs typeface="Arial" pitchFamily="34" charset="0"/>
              </a:rPr>
              <a:t/>
            </a:r>
            <a:br>
              <a:rPr lang="en-US" altLang="he-IL" sz="1800" b="1" dirty="0">
                <a:latin typeface="Arial" pitchFamily="34" charset="0"/>
                <a:cs typeface="Arial" pitchFamily="34" charset="0"/>
              </a:rPr>
            </a:br>
            <a:r>
              <a:rPr lang="he-IL" altLang="he-IL" sz="1800" b="1" dirty="0">
                <a:latin typeface="Arial" pitchFamily="34" charset="0"/>
                <a:cs typeface="Arial" pitchFamily="34" charset="0"/>
              </a:rPr>
              <a:t>	</a:t>
            </a:r>
            <a:r>
              <a:rPr lang="he-IL" altLang="he-IL" sz="1800" dirty="0">
                <a:latin typeface="Arial" pitchFamily="34" charset="0"/>
                <a:cs typeface="Arial" pitchFamily="34" charset="0"/>
              </a:rPr>
              <a:t>טל:  </a:t>
            </a:r>
            <a:r>
              <a:rPr lang="en-US" altLang="he-IL" sz="1800" dirty="0">
                <a:latin typeface="Arial" pitchFamily="34" charset="0"/>
                <a:cs typeface="Arial" pitchFamily="34" charset="0"/>
              </a:rPr>
              <a:t>640-5823</a:t>
            </a:r>
            <a:r>
              <a:rPr lang="he-IL" altLang="he-IL" sz="1800" dirty="0">
                <a:latin typeface="Arial" pitchFamily="34" charset="0"/>
                <a:cs typeface="Arial" pitchFamily="34" charset="0"/>
              </a:rPr>
              <a:t>   מייל:      </a:t>
            </a:r>
            <a:r>
              <a:rPr lang="en-US" altLang="he-IL" sz="1800" dirty="0">
                <a:latin typeface="Arial" pitchFamily="34" charset="0"/>
                <a:cs typeface="Arial" pitchFamily="34" charset="0"/>
              </a:rPr>
              <a:t>lpavni@post.tau.ac.il</a:t>
            </a:r>
            <a:endParaRPr lang="he-IL" altLang="he-IL" sz="1800" dirty="0">
              <a:latin typeface="Arial" pitchFamily="34" charset="0"/>
              <a:cs typeface="Arial" pitchFamily="34" charset="0"/>
            </a:endParaRPr>
          </a:p>
        </p:txBody>
      </p:sp>
      <p:sp>
        <p:nvSpPr>
          <p:cNvPr id="3077" name="Rectangle 5"/>
          <p:cNvSpPr>
            <a:spLocks noChangeArrowheads="1"/>
          </p:cNvSpPr>
          <p:nvPr/>
        </p:nvSpPr>
        <p:spPr bwMode="auto">
          <a:xfrm>
            <a:off x="3628473" y="4777988"/>
            <a:ext cx="1887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ts val="600"/>
              </a:spcBef>
              <a:spcAft>
                <a:spcPts val="300"/>
              </a:spcAft>
              <a:buFontTx/>
              <a:buNone/>
            </a:pPr>
            <a:r>
              <a:rPr lang="he-IL" altLang="en-US" sz="2800" b="1" u="sng" dirty="0">
                <a:latin typeface="Arial" pitchFamily="34" charset="0"/>
                <a:cs typeface="Arial" pitchFamily="34" charset="0"/>
              </a:rPr>
              <a:t>ייעוץ אקדמי</a:t>
            </a:r>
            <a:endParaRPr lang="en-US" altLang="en-US" sz="2800" b="1" u="sng" dirty="0">
              <a:latin typeface="Arial" pitchFamily="34" charset="0"/>
              <a:cs typeface="Arial" pitchFamily="34" charset="0"/>
            </a:endParaRPr>
          </a:p>
        </p:txBody>
      </p:sp>
      <p:sp>
        <p:nvSpPr>
          <p:cNvPr id="3078" name="Text Box 5"/>
          <p:cNvSpPr txBox="1">
            <a:spLocks noChangeArrowheads="1"/>
          </p:cNvSpPr>
          <p:nvPr/>
        </p:nvSpPr>
        <p:spPr bwMode="auto">
          <a:xfrm>
            <a:off x="1540925" y="5229200"/>
            <a:ext cx="6263357" cy="861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000"/>
              </a:lnSpc>
              <a:spcBef>
                <a:spcPts val="0"/>
              </a:spcBef>
              <a:spcAft>
                <a:spcPts val="0"/>
              </a:spcAft>
              <a:buFontTx/>
              <a:buNone/>
            </a:pPr>
            <a:r>
              <a:rPr lang="he-IL" altLang="he-IL" sz="1800" b="1" dirty="0">
                <a:latin typeface="Arial" pitchFamily="34" charset="0"/>
                <a:cs typeface="Arial" pitchFamily="34" charset="0"/>
              </a:rPr>
              <a:t>פרופ' ניר אוהד – יועץ תכנית לימודים – מורחב / דו-חוגי </a:t>
            </a:r>
            <a:r>
              <a:rPr lang="he-IL" altLang="he-IL" sz="1800" b="1" dirty="0">
                <a:solidFill>
                  <a:srgbClr val="FF0000"/>
                </a:solidFill>
                <a:latin typeface="Arial" pitchFamily="34" charset="0"/>
                <a:cs typeface="Arial" pitchFamily="34" charset="0"/>
              </a:rPr>
              <a:t>(שנה א') </a:t>
            </a:r>
            <a:r>
              <a:rPr lang="en-US" altLang="he-IL" sz="1800" b="1" dirty="0">
                <a:latin typeface="Arial" pitchFamily="34" charset="0"/>
                <a:cs typeface="Arial" pitchFamily="34" charset="0"/>
              </a:rPr>
              <a:t/>
            </a:r>
            <a:br>
              <a:rPr lang="en-US" altLang="he-IL" sz="1800" b="1" dirty="0">
                <a:latin typeface="Arial" pitchFamily="34" charset="0"/>
                <a:cs typeface="Arial" pitchFamily="34" charset="0"/>
              </a:rPr>
            </a:br>
            <a:r>
              <a:rPr lang="he-IL" altLang="he-IL" sz="1800" b="1" dirty="0">
                <a:latin typeface="Arial" pitchFamily="34" charset="0"/>
                <a:cs typeface="Arial" pitchFamily="34" charset="0"/>
              </a:rPr>
              <a:t>	</a:t>
            </a:r>
            <a:r>
              <a:rPr lang="he-IL" altLang="he-IL" sz="1800" dirty="0">
                <a:latin typeface="Arial" pitchFamily="34" charset="0"/>
                <a:cs typeface="Arial" pitchFamily="34" charset="0"/>
              </a:rPr>
              <a:t>טל:  </a:t>
            </a:r>
            <a:r>
              <a:rPr lang="en-US" altLang="he-IL" sz="1800" dirty="0">
                <a:latin typeface="Arial" pitchFamily="34" charset="0"/>
                <a:cs typeface="Arial" pitchFamily="34" charset="0"/>
              </a:rPr>
              <a:t>640-7641</a:t>
            </a:r>
            <a:r>
              <a:rPr lang="he-IL" altLang="he-IL" sz="1800" dirty="0">
                <a:latin typeface="Arial" pitchFamily="34" charset="0"/>
                <a:cs typeface="Arial" pitchFamily="34" charset="0"/>
              </a:rPr>
              <a:t>   מייל:      </a:t>
            </a:r>
            <a:r>
              <a:rPr lang="en-US" altLang="he-IL" sz="1800" dirty="0">
                <a:latin typeface="Arial" pitchFamily="34" charset="0"/>
                <a:cs typeface="Arial" pitchFamily="34" charset="0"/>
              </a:rPr>
              <a:t>niro@tauex.tau.ac.il</a:t>
            </a:r>
            <a:endParaRPr lang="he-IL" altLang="he-IL" sz="1800" dirty="0">
              <a:latin typeface="Arial" pitchFamily="34" charset="0"/>
              <a:cs typeface="Arial" pitchFamily="34" charset="0"/>
            </a:endParaRPr>
          </a:p>
        </p:txBody>
      </p:sp>
    </p:spTree>
    <p:extLst>
      <p:ext uri="{BB962C8B-B14F-4D97-AF65-F5344CB8AC3E}">
        <p14:creationId xmlns:p14="http://schemas.microsoft.com/office/powerpoint/2010/main" val="2591755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7938" y="1341438"/>
            <a:ext cx="9015413"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ts val="4200"/>
              </a:lnSpc>
              <a:defRPr/>
            </a:pPr>
            <a:r>
              <a:rPr lang="he-IL" altLang="en-US" sz="2800" b="1" u="sng" dirty="0" smtClean="0">
                <a:solidFill>
                  <a:srgbClr val="FF0000"/>
                </a:solidFill>
                <a:latin typeface="Arial" charset="0"/>
                <a:cs typeface="Arial" charset="0"/>
              </a:rPr>
              <a:t>קורסי בחירה – מעורבות חברתית</a:t>
            </a:r>
            <a:endParaRPr lang="he-IL" altLang="en-US" sz="2800" u="sng" dirty="0" smtClean="0">
              <a:latin typeface="Arial" charset="0"/>
              <a:cs typeface="Arial" charset="0"/>
            </a:endParaRPr>
          </a:p>
          <a:p>
            <a:pPr marL="457200" indent="-457200">
              <a:lnSpc>
                <a:spcPts val="4200"/>
              </a:lnSpc>
              <a:buFont typeface="Wingdings" panose="05000000000000000000" pitchFamily="2" charset="2"/>
              <a:buChar char="ü"/>
              <a:defRPr/>
            </a:pPr>
            <a:r>
              <a:rPr lang="he-IL" altLang="en-US" sz="2800" dirty="0" smtClean="0">
                <a:solidFill>
                  <a:srgbClr val="0000FF"/>
                </a:solidFill>
                <a:latin typeface="Arial" charset="0"/>
                <a:cs typeface="Arial" charset="0"/>
              </a:rPr>
              <a:t>מגלים את הים</a:t>
            </a:r>
          </a:p>
          <a:p>
            <a:pPr marL="457200" indent="-457200">
              <a:lnSpc>
                <a:spcPts val="4200"/>
              </a:lnSpc>
              <a:buFont typeface="Wingdings" panose="05000000000000000000" pitchFamily="2" charset="2"/>
              <a:buChar char="ü"/>
              <a:defRPr/>
            </a:pPr>
            <a:r>
              <a:rPr lang="he-IL" sz="2800" dirty="0" smtClean="0">
                <a:solidFill>
                  <a:srgbClr val="0000FF"/>
                </a:solidFill>
                <a:latin typeface="Arial" charset="0"/>
                <a:cs typeface="Arial" charset="0"/>
              </a:rPr>
              <a:t>מחקר, שמירת טבע וחינוך בגני חיות</a:t>
            </a:r>
          </a:p>
          <a:p>
            <a:pPr marL="457200" indent="-457200">
              <a:lnSpc>
                <a:spcPts val="4200"/>
              </a:lnSpc>
              <a:buFont typeface="Wingdings" panose="05000000000000000000" pitchFamily="2" charset="2"/>
              <a:buChar char="ü"/>
              <a:defRPr/>
            </a:pPr>
            <a:r>
              <a:rPr lang="he-IL" altLang="en-US" sz="2800" dirty="0" smtClean="0">
                <a:solidFill>
                  <a:srgbClr val="0000FF"/>
                </a:solidFill>
                <a:latin typeface="Arial" charset="0"/>
                <a:cs typeface="Arial" charset="0"/>
              </a:rPr>
              <a:t>חיסונים – הכרח המציאות</a:t>
            </a:r>
          </a:p>
          <a:p>
            <a:pPr marL="457200" indent="-457200">
              <a:lnSpc>
                <a:spcPts val="4200"/>
              </a:lnSpc>
              <a:buFont typeface="Wingdings" panose="05000000000000000000" pitchFamily="2" charset="2"/>
              <a:buChar char="ü"/>
              <a:defRPr/>
            </a:pPr>
            <a:r>
              <a:rPr lang="he-IL" sz="2800" dirty="0">
                <a:latin typeface="Arial" charset="0"/>
                <a:cs typeface="Arial" charset="0"/>
              </a:rPr>
              <a:t>אורח חיים בריא במאה ה</a:t>
            </a:r>
            <a:r>
              <a:rPr lang="ar-SA" sz="2800" dirty="0">
                <a:latin typeface="Arial" charset="0"/>
                <a:cs typeface="Arial" charset="0"/>
              </a:rPr>
              <a:t>-21 </a:t>
            </a:r>
            <a:r>
              <a:rPr lang="ar-SA" dirty="0" smtClean="0">
                <a:latin typeface="Arial" charset="0"/>
                <a:cs typeface="Arial" charset="0"/>
              </a:rPr>
              <a:t>(</a:t>
            </a:r>
            <a:r>
              <a:rPr lang="he-IL" dirty="0" smtClean="0">
                <a:latin typeface="Arial" charset="0"/>
                <a:cs typeface="Arial" charset="0"/>
              </a:rPr>
              <a:t>רפואה</a:t>
            </a:r>
            <a:r>
              <a:rPr lang="ar-SA" dirty="0" smtClean="0">
                <a:latin typeface="Arial" charset="0"/>
                <a:cs typeface="Arial" charset="0"/>
              </a:rPr>
              <a:t>)</a:t>
            </a:r>
            <a:endParaRPr lang="he-IL" dirty="0" smtClean="0">
              <a:latin typeface="Arial" charset="0"/>
              <a:cs typeface="Arial" charset="0"/>
            </a:endParaRPr>
          </a:p>
          <a:p>
            <a:pPr marL="457200" indent="-457200">
              <a:lnSpc>
                <a:spcPts val="4200"/>
              </a:lnSpc>
              <a:buFont typeface="Wingdings" panose="05000000000000000000" pitchFamily="2" charset="2"/>
              <a:buChar char="ü"/>
              <a:defRPr/>
            </a:pPr>
            <a:r>
              <a:rPr lang="he-IL" sz="2800" dirty="0">
                <a:latin typeface="Arial" charset="0"/>
                <a:cs typeface="Arial" charset="0"/>
              </a:rPr>
              <a:t>האתגר הסביבתי </a:t>
            </a:r>
            <a:r>
              <a:rPr lang="ar-SA" sz="2800" dirty="0">
                <a:latin typeface="Arial" charset="0"/>
                <a:cs typeface="Arial" charset="0"/>
              </a:rPr>
              <a:t>- </a:t>
            </a:r>
            <a:r>
              <a:rPr lang="he-IL" sz="2800" dirty="0">
                <a:latin typeface="Arial" charset="0"/>
                <a:cs typeface="Arial" charset="0"/>
              </a:rPr>
              <a:t>ידע מקדם פתרונות </a:t>
            </a:r>
            <a:r>
              <a:rPr lang="he-IL" dirty="0" smtClean="0">
                <a:latin typeface="Arial" charset="0"/>
                <a:cs typeface="Arial" charset="0"/>
              </a:rPr>
              <a:t>(לימודי </a:t>
            </a:r>
            <a:r>
              <a:rPr lang="he-IL" dirty="0">
                <a:latin typeface="Arial" charset="0"/>
                <a:cs typeface="Arial" charset="0"/>
              </a:rPr>
              <a:t>הסביבה</a:t>
            </a:r>
            <a:r>
              <a:rPr lang="he-IL" dirty="0" smtClean="0">
                <a:latin typeface="Arial" charset="0"/>
                <a:cs typeface="Arial" charset="0"/>
              </a:rPr>
              <a:t>)</a:t>
            </a:r>
          </a:p>
          <a:p>
            <a:pPr marL="457200" indent="-457200">
              <a:lnSpc>
                <a:spcPts val="4200"/>
              </a:lnSpc>
              <a:buFont typeface="Wingdings" panose="05000000000000000000" pitchFamily="2" charset="2"/>
              <a:buChar char="ü"/>
              <a:defRPr/>
            </a:pPr>
            <a:r>
              <a:rPr lang="he-IL" sz="2800" dirty="0">
                <a:latin typeface="Arial" charset="0"/>
                <a:cs typeface="Arial" charset="0"/>
              </a:rPr>
              <a:t>המצפן הירוק </a:t>
            </a:r>
            <a:r>
              <a:rPr lang="en-US" sz="2800" dirty="0">
                <a:latin typeface="Arial" charset="0"/>
                <a:cs typeface="Arial" charset="0"/>
              </a:rPr>
              <a:t>- </a:t>
            </a:r>
            <a:r>
              <a:rPr lang="he-IL" sz="2800" dirty="0">
                <a:latin typeface="Arial" charset="0"/>
                <a:cs typeface="Arial" charset="0"/>
              </a:rPr>
              <a:t>שיקולים סביבתיים בפיתוח מוצרים ופתרונות סביבתיים </a:t>
            </a:r>
            <a:r>
              <a:rPr lang="en-US" sz="2800" dirty="0">
                <a:latin typeface="Arial" charset="0"/>
                <a:cs typeface="Arial" charset="0"/>
              </a:rPr>
              <a:t>– </a:t>
            </a:r>
            <a:r>
              <a:rPr lang="he-IL" sz="2800" dirty="0">
                <a:latin typeface="Arial" charset="0"/>
                <a:cs typeface="Arial" charset="0"/>
              </a:rPr>
              <a:t>חברתיים </a:t>
            </a:r>
            <a:r>
              <a:rPr lang="he-IL" dirty="0" smtClean="0">
                <a:latin typeface="Arial" charset="0"/>
                <a:cs typeface="Arial" charset="0"/>
              </a:rPr>
              <a:t>(</a:t>
            </a:r>
            <a:r>
              <a:rPr lang="he-IL" dirty="0">
                <a:latin typeface="Arial" charset="0"/>
                <a:cs typeface="Arial" charset="0"/>
              </a:rPr>
              <a:t>לימודי הסביבה</a:t>
            </a:r>
            <a:r>
              <a:rPr lang="he-IL" dirty="0" smtClean="0">
                <a:latin typeface="Arial" charset="0"/>
                <a:cs typeface="Arial" charset="0"/>
              </a:rPr>
              <a:t>)</a:t>
            </a:r>
          </a:p>
          <a:p>
            <a:pPr marL="457200" indent="-457200">
              <a:lnSpc>
                <a:spcPts val="4200"/>
              </a:lnSpc>
              <a:buFont typeface="Wingdings" panose="05000000000000000000" pitchFamily="2" charset="2"/>
              <a:buChar char="ü"/>
              <a:defRPr/>
            </a:pPr>
            <a:r>
              <a:rPr lang="he-IL" sz="2800" dirty="0">
                <a:latin typeface="Arial" charset="0"/>
                <a:cs typeface="Arial" charset="0"/>
              </a:rPr>
              <a:t>אתיקה סביבתית ומעורבות חברתית </a:t>
            </a:r>
            <a:r>
              <a:rPr lang="he-IL" dirty="0">
                <a:latin typeface="Arial" charset="0"/>
                <a:cs typeface="Arial" charset="0"/>
              </a:rPr>
              <a:t>(לימודי </a:t>
            </a:r>
            <a:r>
              <a:rPr lang="he-IL" dirty="0" smtClean="0">
                <a:latin typeface="Arial" charset="0"/>
                <a:cs typeface="Arial" charset="0"/>
              </a:rPr>
              <a:t>הסביבה)</a:t>
            </a:r>
            <a:endParaRPr lang="he-IL" dirty="0">
              <a:latin typeface="Arial" charset="0"/>
              <a:cs typeface="Arial" charset="0"/>
            </a:endParaRPr>
          </a:p>
          <a:p>
            <a:pPr marL="457200" indent="-457200">
              <a:lnSpc>
                <a:spcPts val="4200"/>
              </a:lnSpc>
              <a:buFont typeface="Wingdings" panose="05000000000000000000" pitchFamily="2" charset="2"/>
              <a:buChar char="ü"/>
              <a:defRPr/>
            </a:pPr>
            <a:r>
              <a:rPr lang="he-IL" sz="2800" dirty="0">
                <a:latin typeface="Arial" charset="0"/>
                <a:cs typeface="Arial" charset="0"/>
              </a:rPr>
              <a:t>ילדים ובעלי חיים</a:t>
            </a:r>
            <a:r>
              <a:rPr lang="en-US" sz="2800" dirty="0">
                <a:latin typeface="Arial" charset="0"/>
                <a:cs typeface="Arial" charset="0"/>
              </a:rPr>
              <a:t>: </a:t>
            </a:r>
            <a:r>
              <a:rPr lang="he-IL" sz="2800" dirty="0">
                <a:latin typeface="Arial" charset="0"/>
                <a:cs typeface="Arial" charset="0"/>
              </a:rPr>
              <a:t>סוגיות היסטוריות</a:t>
            </a:r>
            <a:r>
              <a:rPr lang="en-US" sz="2800" dirty="0">
                <a:latin typeface="Arial" charset="0"/>
                <a:cs typeface="Arial" charset="0"/>
              </a:rPr>
              <a:t>, </a:t>
            </a:r>
            <a:r>
              <a:rPr lang="he-IL" sz="2800" dirty="0">
                <a:latin typeface="Arial" charset="0"/>
                <a:cs typeface="Arial" charset="0"/>
              </a:rPr>
              <a:t>חברתיות </a:t>
            </a:r>
            <a:r>
              <a:rPr lang="he-IL" sz="2800" dirty="0" smtClean="0">
                <a:latin typeface="Arial" charset="0"/>
                <a:cs typeface="Arial" charset="0"/>
              </a:rPr>
              <a:t>וחינוכיות </a:t>
            </a:r>
            <a:r>
              <a:rPr lang="he-IL" dirty="0" smtClean="0">
                <a:latin typeface="Arial" charset="0"/>
                <a:cs typeface="Arial" charset="0"/>
              </a:rPr>
              <a:t>(רוח)</a:t>
            </a:r>
            <a:endParaRPr lang="he-IL" altLang="en-US" dirty="0">
              <a:latin typeface="Arial" charset="0"/>
              <a:cs typeface="Arial" charset="0"/>
            </a:endParaRPr>
          </a:p>
          <a:p>
            <a:pPr marL="457200" indent="-457200">
              <a:lnSpc>
                <a:spcPts val="4200"/>
              </a:lnSpc>
              <a:buFont typeface="Wingdings" panose="05000000000000000000" pitchFamily="2" charset="2"/>
              <a:buChar char="ü"/>
              <a:defRPr/>
            </a:pPr>
            <a:endParaRPr lang="he-IL" altLang="en-US" sz="2800" dirty="0" smtClean="0">
              <a:latin typeface="Arial" charset="0"/>
              <a:cs typeface="Arial" charset="0"/>
            </a:endParaRPr>
          </a:p>
        </p:txBody>
      </p:sp>
      <p:sp>
        <p:nvSpPr>
          <p:cNvPr id="21507"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2" name="TextBox 1"/>
          <p:cNvSpPr txBox="1"/>
          <p:nvPr/>
        </p:nvSpPr>
        <p:spPr>
          <a:xfrm>
            <a:off x="2051720" y="1431736"/>
            <a:ext cx="1890262" cy="461665"/>
          </a:xfrm>
          <a:prstGeom prst="rect">
            <a:avLst/>
          </a:prstGeom>
          <a:noFill/>
        </p:spPr>
        <p:txBody>
          <a:bodyPr wrap="none" rtlCol="1">
            <a:spAutoFit/>
          </a:bodyPr>
          <a:lstStyle/>
          <a:p>
            <a:r>
              <a:rPr lang="he-IL" dirty="0" smtClean="0">
                <a:latin typeface="Arial" panose="020B0604020202020204" pitchFamily="34" charset="0"/>
                <a:cs typeface="Arial" panose="020B0604020202020204" pitchFamily="34" charset="0"/>
              </a:rPr>
              <a:t>(עד 2 קורסים)</a:t>
            </a:r>
            <a:endParaRPr lang="he-IL" dirty="0">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3559175" y="749300"/>
            <a:ext cx="202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b="1" u="sng" dirty="0">
                <a:cs typeface="Arial" panose="020B0604020202020204" pitchFamily="34" charset="0"/>
              </a:rPr>
              <a:t>קורסי בחירה</a:t>
            </a:r>
          </a:p>
        </p:txBody>
      </p:sp>
    </p:spTree>
    <p:extLst>
      <p:ext uri="{BB962C8B-B14F-4D97-AF65-F5344CB8AC3E}">
        <p14:creationId xmlns:p14="http://schemas.microsoft.com/office/powerpoint/2010/main" val="2627537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107950" y="1341438"/>
            <a:ext cx="883761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0"/>
              </a:spcBef>
            </a:pPr>
            <a:r>
              <a:rPr lang="he-IL" altLang="he-IL" sz="2800" dirty="0">
                <a:latin typeface="Arial" panose="020B0604020202020204" pitchFamily="34" charset="0"/>
                <a:cs typeface="Arial" panose="020B0604020202020204" pitchFamily="34" charset="0"/>
              </a:rPr>
              <a:t> ניתן ללמוד סטטיסטיקה בפקולטה או בחוג השני. </a:t>
            </a:r>
          </a:p>
          <a:p>
            <a:pPr>
              <a:lnSpc>
                <a:spcPct val="150000"/>
              </a:lnSpc>
              <a:spcBef>
                <a:spcPct val="0"/>
              </a:spcBef>
            </a:pPr>
            <a:r>
              <a:rPr lang="he-IL" altLang="he-IL" sz="2800" dirty="0">
                <a:latin typeface="Arial" panose="020B0604020202020204" pitchFamily="34" charset="0"/>
                <a:cs typeface="Arial" panose="020B0604020202020204" pitchFamily="34" charset="0"/>
              </a:rPr>
              <a:t> קורס סטטיסטיקה אינו נחשב במניין הנקודות לתואר בביולוגיה. </a:t>
            </a:r>
          </a:p>
          <a:p>
            <a:pPr>
              <a:lnSpc>
                <a:spcPct val="150000"/>
              </a:lnSpc>
              <a:spcBef>
                <a:spcPct val="0"/>
              </a:spcBef>
            </a:pPr>
            <a:r>
              <a:rPr lang="he-IL" altLang="he-IL" sz="2800" dirty="0">
                <a:latin typeface="Arial" panose="020B0604020202020204" pitchFamily="34" charset="0"/>
                <a:cs typeface="Arial" panose="020B0604020202020204" pitchFamily="34" charset="0"/>
              </a:rPr>
              <a:t> תלמיד שילמד סטטיסטיקה בפקולטה רשאי לבקש לא לכלול את ציון הקורס בממוצע המשוקלל לתואר.</a:t>
            </a:r>
          </a:p>
          <a:p>
            <a:pPr>
              <a:lnSpc>
                <a:spcPct val="150000"/>
              </a:lnSpc>
              <a:spcBef>
                <a:spcPct val="0"/>
              </a:spcBef>
            </a:pPr>
            <a:r>
              <a:rPr lang="he-IL" altLang="he-IL" sz="2800" dirty="0">
                <a:latin typeface="Arial" panose="020B0604020202020204" pitchFamily="34" charset="0"/>
                <a:cs typeface="Arial" panose="020B0604020202020204" pitchFamily="34" charset="0"/>
              </a:rPr>
              <a:t> 3 שעות שיעור + 2 שעות תרגיל = 3 + 1 </a:t>
            </a:r>
            <a:r>
              <a:rPr lang="he-IL" altLang="he-IL" sz="2800" dirty="0" smtClean="0">
                <a:latin typeface="Arial" panose="020B0604020202020204" pitchFamily="34" charset="0"/>
                <a:cs typeface="Arial" panose="020B0604020202020204" pitchFamily="34" charset="0"/>
              </a:rPr>
              <a:t>נק' </a:t>
            </a:r>
            <a:r>
              <a:rPr lang="he-IL" altLang="he-IL" sz="2800" dirty="0">
                <a:latin typeface="Arial" panose="020B0604020202020204" pitchFamily="34" charset="0"/>
                <a:cs typeface="Arial" panose="020B0604020202020204" pitchFamily="34" charset="0"/>
              </a:rPr>
              <a:t>קרדיט.</a:t>
            </a:r>
          </a:p>
        </p:txBody>
      </p:sp>
      <p:sp>
        <p:nvSpPr>
          <p:cNvPr id="18435" name="Rectangle 1"/>
          <p:cNvSpPr>
            <a:spLocks noChangeArrowheads="1"/>
          </p:cNvSpPr>
          <p:nvPr/>
        </p:nvSpPr>
        <p:spPr bwMode="auto">
          <a:xfrm>
            <a:off x="3613150" y="747713"/>
            <a:ext cx="1917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he-IL" sz="2800" b="1" u="sng">
                <a:cs typeface="Arial" panose="020B0604020202020204" pitchFamily="34" charset="0"/>
              </a:rPr>
              <a:t>סטטיסטיקה</a:t>
            </a:r>
          </a:p>
        </p:txBody>
      </p:sp>
      <p:sp>
        <p:nvSpPr>
          <p:cNvPr id="18436"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Effect transition="in" filter="fade">
                                      <p:cBhvr>
                                        <p:cTn id="7" dur="500"/>
                                        <p:tgtEl>
                                          <p:spTgt spid="153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fade">
                                      <p:cBhvr>
                                        <p:cTn id="12" dur="500"/>
                                        <p:tgtEl>
                                          <p:spTgt spid="153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xEl>
                                              <p:pRg st="3" end="3"/>
                                            </p:txEl>
                                          </p:spTgt>
                                        </p:tgtEl>
                                        <p:attrNameLst>
                                          <p:attrName>style.visibility</p:attrName>
                                        </p:attrNameLst>
                                      </p:cBhvr>
                                      <p:to>
                                        <p:strVal val="visible"/>
                                      </p:to>
                                    </p:set>
                                    <p:animEffect transition="in" filter="fade">
                                      <p:cBhvr>
                                        <p:cTn id="17" dur="5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9750" y="1230313"/>
            <a:ext cx="78486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4000"/>
              </a:lnSpc>
              <a:spcBef>
                <a:spcPct val="50000"/>
              </a:spcBef>
              <a:buFontTx/>
              <a:buNone/>
            </a:pPr>
            <a:r>
              <a:rPr lang="he-IL" altLang="en-US" sz="2400">
                <a:latin typeface="Arial" panose="020B0604020202020204" pitchFamily="34" charset="0"/>
                <a:cs typeface="Arial" panose="020B0604020202020204" pitchFamily="34" charset="0"/>
              </a:rPr>
              <a:t>תלמיד שילמד קורסי בחירה נוספים מעבר למחויב לתואר יהיה רשאי, עם סיום לימודיו לתואר, להודיע למזכירות התלמידים אילו קורסים להוציא מתכנית לימודיו ומשקלול הציון הסופי לתואר ולהעבירם למסגרת קורסים עודפים (997).</a:t>
            </a:r>
          </a:p>
        </p:txBody>
      </p:sp>
      <p:sp>
        <p:nvSpPr>
          <p:cNvPr id="15364" name="Rectangle 5"/>
          <p:cNvSpPr>
            <a:spLocks noChangeArrowheads="1"/>
          </p:cNvSpPr>
          <p:nvPr/>
        </p:nvSpPr>
        <p:spPr bwMode="auto">
          <a:xfrm>
            <a:off x="1530350" y="4173538"/>
            <a:ext cx="6858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4000"/>
              </a:lnSpc>
              <a:spcBef>
                <a:spcPct val="50000"/>
              </a:spcBef>
              <a:buFontTx/>
              <a:buNone/>
            </a:pPr>
            <a:r>
              <a:rPr lang="he-IL" altLang="en-US" sz="2400">
                <a:latin typeface="Arial" panose="020B0604020202020204" pitchFamily="34" charset="0"/>
                <a:cs typeface="Arial" panose="020B0604020202020204" pitchFamily="34" charset="0"/>
              </a:rPr>
              <a:t>ביה"ס לחינוך מאשר לסטודנטים להשתתף בקורסים של הפקולטה שיחשבו להם לצורך תעודת הוראה.  </a:t>
            </a:r>
            <a:r>
              <a:rPr lang="en-US" altLang="en-US" sz="2400">
                <a:latin typeface="Arial" panose="020B0604020202020204" pitchFamily="34" charset="0"/>
                <a:cs typeface="Arial" panose="020B0604020202020204" pitchFamily="34" charset="0"/>
              </a:rPr>
              <a:t/>
            </a:r>
            <a:br>
              <a:rPr lang="en-US" altLang="en-US" sz="2400">
                <a:latin typeface="Arial" panose="020B0604020202020204" pitchFamily="34" charset="0"/>
                <a:cs typeface="Arial" panose="020B0604020202020204" pitchFamily="34" charset="0"/>
              </a:rPr>
            </a:br>
            <a:r>
              <a:rPr lang="he-IL" altLang="en-US" sz="2400">
                <a:latin typeface="Arial" panose="020B0604020202020204" pitchFamily="34" charset="0"/>
                <a:cs typeface="Arial" panose="020B0604020202020204" pitchFamily="34" charset="0"/>
              </a:rPr>
              <a:t>פרטים בידיעון ב ''לימודי תעודת הוראה''.</a:t>
            </a:r>
          </a:p>
        </p:txBody>
      </p:sp>
      <p:sp>
        <p:nvSpPr>
          <p:cNvPr id="19460" name="Text Box 9"/>
          <p:cNvSpPr txBox="1">
            <a:spLocks noChangeArrowheads="1"/>
          </p:cNvSpPr>
          <p:nvPr/>
        </p:nvSpPr>
        <p:spPr bwMode="auto">
          <a:xfrm>
            <a:off x="6057900" y="836613"/>
            <a:ext cx="233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sz="2800" b="1" u="sng">
                <a:latin typeface="Arial" panose="020B0604020202020204" pitchFamily="34" charset="0"/>
                <a:cs typeface="Arial" panose="020B0604020202020204" pitchFamily="34" charset="0"/>
              </a:rPr>
              <a:t>קורסים עודפים</a:t>
            </a:r>
            <a:endParaRPr lang="en-US" altLang="en-US" sz="2800" b="1" u="sng">
              <a:latin typeface="Arial" panose="020B0604020202020204" pitchFamily="34" charset="0"/>
              <a:cs typeface="Arial" panose="020B0604020202020204" pitchFamily="34" charset="0"/>
            </a:endParaRPr>
          </a:p>
        </p:txBody>
      </p:sp>
      <p:sp>
        <p:nvSpPr>
          <p:cNvPr id="15366" name="Text Box 9"/>
          <p:cNvSpPr txBox="1">
            <a:spLocks noChangeArrowheads="1"/>
          </p:cNvSpPr>
          <p:nvPr/>
        </p:nvSpPr>
        <p:spPr bwMode="auto">
          <a:xfrm>
            <a:off x="4564063" y="3776663"/>
            <a:ext cx="3824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sz="2800" b="1" u="sng">
                <a:latin typeface="Arial" panose="020B0604020202020204" pitchFamily="34" charset="0"/>
                <a:cs typeface="Arial" panose="020B0604020202020204" pitchFamily="34" charset="0"/>
              </a:rPr>
              <a:t>תעודת הוראה  (משנה ג')</a:t>
            </a:r>
          </a:p>
          <a:p>
            <a:pPr eaLnBrk="1" hangingPunct="1">
              <a:spcBef>
                <a:spcPct val="0"/>
              </a:spcBef>
              <a:buFontTx/>
              <a:buNone/>
            </a:pPr>
            <a:endParaRPr lang="en-US" altLang="en-US" sz="2800" b="1" u="sng">
              <a:latin typeface="Arial" panose="020B0604020202020204" pitchFamily="34" charset="0"/>
              <a:cs typeface="Arial" panose="020B0604020202020204" pitchFamily="34" charset="0"/>
            </a:endParaRPr>
          </a:p>
        </p:txBody>
      </p:sp>
      <p:sp>
        <p:nvSpPr>
          <p:cNvPr id="19462"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511425" y="658813"/>
            <a:ext cx="411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b="1" u="sng">
                <a:latin typeface="Arial" panose="020B0604020202020204" pitchFamily="34" charset="0"/>
                <a:cs typeface="Arial" panose="020B0604020202020204" pitchFamily="34" charset="0"/>
              </a:rPr>
              <a:t>תנאי מעבר משנה לשנה</a:t>
            </a:r>
            <a:endParaRPr lang="en-US" altLang="en-US" b="1" u="sng">
              <a:latin typeface="Arial" panose="020B0604020202020204" pitchFamily="34" charset="0"/>
              <a:cs typeface="Arial" panose="020B0604020202020204" pitchFamily="34" charset="0"/>
            </a:endParaRPr>
          </a:p>
        </p:txBody>
      </p:sp>
      <p:sp>
        <p:nvSpPr>
          <p:cNvPr id="16387" name="Text Box 2"/>
          <p:cNvSpPr txBox="1">
            <a:spLocks noChangeArrowheads="1"/>
          </p:cNvSpPr>
          <p:nvPr/>
        </p:nvSpPr>
        <p:spPr bwMode="auto">
          <a:xfrm>
            <a:off x="454025" y="1277938"/>
            <a:ext cx="7848600"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4000"/>
              </a:lnSpc>
              <a:spcBef>
                <a:spcPct val="50000"/>
              </a:spcBef>
            </a:pPr>
            <a:r>
              <a:rPr lang="he-IL" altLang="en-US" sz="2800">
                <a:latin typeface="Arial" panose="020B0604020202020204" pitchFamily="34" charset="0"/>
                <a:cs typeface="Arial" panose="020B0604020202020204" pitchFamily="34" charset="0"/>
              </a:rPr>
              <a:t> חובה להבחן בכל הקורסים אליהם נרשמתם.</a:t>
            </a:r>
          </a:p>
          <a:p>
            <a:pPr>
              <a:lnSpc>
                <a:spcPts val="4000"/>
              </a:lnSpc>
              <a:spcBef>
                <a:spcPct val="50000"/>
              </a:spcBef>
            </a:pPr>
            <a:r>
              <a:rPr lang="he-IL" altLang="en-US" sz="2800">
                <a:latin typeface="Arial" panose="020B0604020202020204" pitchFamily="34" charset="0"/>
                <a:cs typeface="Arial" panose="020B0604020202020204" pitchFamily="34" charset="0"/>
              </a:rPr>
              <a:t> כישלון בקורס "מבוא לביולוגיה א'" משמעותו הפסקת לימודים. קורסים אחרים:</a:t>
            </a:r>
            <a:r>
              <a:rPr lang="en-US" altLang="en-US" sz="2800">
                <a:latin typeface="Arial" panose="020B0604020202020204" pitchFamily="34" charset="0"/>
                <a:cs typeface="Arial" panose="020B0604020202020204" pitchFamily="34" charset="0"/>
              </a:rPr>
              <a:t> </a:t>
            </a:r>
            <a:r>
              <a:rPr lang="he-IL" altLang="en-US" sz="2800">
                <a:latin typeface="Arial" panose="020B0604020202020204" pitchFamily="34" charset="0"/>
                <a:cs typeface="Arial" panose="020B0604020202020204" pitchFamily="34" charset="0"/>
              </a:rPr>
              <a:t>אין אפשרות לצבור יותר משלושה כישלונות. </a:t>
            </a:r>
          </a:p>
          <a:p>
            <a:pPr>
              <a:lnSpc>
                <a:spcPts val="4000"/>
              </a:lnSpc>
              <a:spcBef>
                <a:spcPct val="50000"/>
              </a:spcBef>
            </a:pPr>
            <a:r>
              <a:rPr lang="he-IL" altLang="en-US" sz="2800">
                <a:latin typeface="Arial" panose="020B0604020202020204" pitchFamily="34" charset="0"/>
                <a:cs typeface="Arial" panose="020B0604020202020204" pitchFamily="34" charset="0"/>
              </a:rPr>
              <a:t> קבלת ציון נכשל בקורס (שאינו מבוא לביולוגיה א') מאפשרת המשך לימודים אולם יש ללמוד מחדש את הקורס ולשלם שכ"ל עבורו.</a:t>
            </a:r>
          </a:p>
          <a:p>
            <a:pPr>
              <a:lnSpc>
                <a:spcPts val="4000"/>
              </a:lnSpc>
              <a:spcBef>
                <a:spcPct val="50000"/>
              </a:spcBef>
            </a:pPr>
            <a:r>
              <a:rPr lang="he-IL" altLang="en-US" sz="2800">
                <a:latin typeface="Arial" panose="020B0604020202020204" pitchFamily="34" charset="0"/>
                <a:cs typeface="Arial" panose="020B0604020202020204" pitchFamily="34" charset="0"/>
              </a:rPr>
              <a:t> כישלון חוזר בקורס חובה יגרור הפסקת לימודים.</a:t>
            </a:r>
          </a:p>
        </p:txBody>
      </p:sp>
      <p:sp>
        <p:nvSpPr>
          <p:cNvPr id="20484"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3235325" y="549275"/>
            <a:ext cx="2632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b="1" u="sng">
                <a:latin typeface="Arial" panose="020B0604020202020204" pitchFamily="34" charset="0"/>
                <a:cs typeface="Arial" panose="020B0604020202020204" pitchFamily="34" charset="0"/>
              </a:rPr>
              <a:t>תיקון ציון חיובי</a:t>
            </a:r>
            <a:endParaRPr lang="en-US" altLang="en-US" b="1" u="sng">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179388" y="1638300"/>
            <a:ext cx="8748712" cy="2144713"/>
          </a:xfrm>
          <a:prstGeom prst="rect">
            <a:avLst/>
          </a:prstGeom>
          <a:noFill/>
          <a:ln w="9525">
            <a:noFill/>
            <a:miter lim="800000"/>
            <a:headEnd/>
            <a:tailEnd/>
          </a:ln>
        </p:spPr>
        <p:txBody>
          <a:bodyPr>
            <a:spAutoFit/>
          </a:bodyPr>
          <a:lstStyle/>
          <a:p>
            <a:pPr marL="268288" indent="-268288">
              <a:lnSpc>
                <a:spcPts val="4000"/>
              </a:lnSpc>
              <a:spcBef>
                <a:spcPts val="0"/>
              </a:spcBef>
              <a:buFont typeface="Arial" pitchFamily="34" charset="0"/>
              <a:buChar char="•"/>
              <a:defRPr/>
            </a:pPr>
            <a:r>
              <a:rPr lang="he-IL" dirty="0">
                <a:latin typeface="Arial" pitchFamily="34" charset="0"/>
                <a:cs typeface="Arial" pitchFamily="34" charset="0"/>
              </a:rPr>
              <a:t> ניתן לתקן ציון חיובי שהתקבל במועד א' ע"י בחינה במועד ב', אולם רק במהלך שנה שוטפת.</a:t>
            </a:r>
          </a:p>
          <a:p>
            <a:pPr marL="173038" indent="-173038">
              <a:lnSpc>
                <a:spcPts val="4000"/>
              </a:lnSpc>
              <a:spcBef>
                <a:spcPts val="0"/>
              </a:spcBef>
              <a:buFont typeface="Arial" pitchFamily="34" charset="0"/>
              <a:buChar char="•"/>
              <a:defRPr/>
            </a:pPr>
            <a:r>
              <a:rPr lang="he-IL" dirty="0">
                <a:latin typeface="Arial" pitchFamily="34" charset="0"/>
                <a:cs typeface="Arial" pitchFamily="34" charset="0"/>
              </a:rPr>
              <a:t> רישום לשיפור ציון חיובי במועד ב' - באינטרנט בסעיף "שיפור ציון חיובי".</a:t>
            </a:r>
          </a:p>
          <a:p>
            <a:pPr marL="173038" indent="-173038">
              <a:lnSpc>
                <a:spcPts val="4000"/>
              </a:lnSpc>
              <a:spcBef>
                <a:spcPts val="0"/>
              </a:spcBef>
              <a:buFont typeface="Arial" pitchFamily="34" charset="0"/>
              <a:buChar char="•"/>
              <a:defRPr/>
            </a:pPr>
            <a:r>
              <a:rPr lang="he-IL" dirty="0">
                <a:latin typeface="Arial" pitchFamily="34" charset="0"/>
                <a:cs typeface="Arial" pitchFamily="34" charset="0"/>
              </a:rPr>
              <a:t> הציון האחרון הוא הציון הקובע.</a:t>
            </a:r>
          </a:p>
        </p:txBody>
      </p:sp>
      <p:sp>
        <p:nvSpPr>
          <p:cNvPr id="21508" name="Text Box 9"/>
          <p:cNvSpPr txBox="1">
            <a:spLocks noChangeArrowheads="1"/>
          </p:cNvSpPr>
          <p:nvPr/>
        </p:nvSpPr>
        <p:spPr bwMode="auto">
          <a:xfrm>
            <a:off x="3354388" y="1196975"/>
            <a:ext cx="539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b="1">
                <a:latin typeface="Arial" panose="020B0604020202020204" pitchFamily="34" charset="0"/>
                <a:cs typeface="Arial" panose="020B0604020202020204" pitchFamily="34" charset="0"/>
              </a:rPr>
              <a:t>במהלך שנת לימודים "שוטפת":</a:t>
            </a:r>
            <a:endParaRPr lang="en-US" altLang="en-US" b="1">
              <a:latin typeface="Arial" panose="020B0604020202020204" pitchFamily="34" charset="0"/>
              <a:cs typeface="Arial" panose="020B0604020202020204" pitchFamily="34" charset="0"/>
            </a:endParaRPr>
          </a:p>
        </p:txBody>
      </p:sp>
      <p:sp>
        <p:nvSpPr>
          <p:cNvPr id="21509" name="Text Box 9"/>
          <p:cNvSpPr txBox="1">
            <a:spLocks noChangeArrowheads="1"/>
          </p:cNvSpPr>
          <p:nvPr/>
        </p:nvSpPr>
        <p:spPr bwMode="auto">
          <a:xfrm>
            <a:off x="3354388" y="4221163"/>
            <a:ext cx="5297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b="1">
                <a:latin typeface="Arial" panose="020B0604020202020204" pitchFamily="34" charset="0"/>
                <a:cs typeface="Arial" panose="020B0604020202020204" pitchFamily="34" charset="0"/>
              </a:rPr>
              <a:t>במהלך שנת לימודים "עוקבת":</a:t>
            </a:r>
            <a:endParaRPr lang="en-US" altLang="en-US" b="1">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506413" y="4781550"/>
            <a:ext cx="8421687" cy="2041525"/>
          </a:xfrm>
          <a:prstGeom prst="rect">
            <a:avLst/>
          </a:prstGeom>
          <a:noFill/>
          <a:ln w="9525">
            <a:noFill/>
            <a:miter lim="800000"/>
            <a:headEnd/>
            <a:tailEnd/>
          </a:ln>
        </p:spPr>
        <p:txBody>
          <a:bodyPr>
            <a:spAutoFit/>
          </a:bodyPr>
          <a:lstStyle/>
          <a:p>
            <a:pPr eaLnBrk="1" hangingPunct="1">
              <a:lnSpc>
                <a:spcPts val="3800"/>
              </a:lnSpc>
              <a:buFont typeface="Arial" pitchFamily="34" charset="0"/>
              <a:buChar char="•"/>
              <a:defRPr/>
            </a:pPr>
            <a:r>
              <a:rPr lang="he-IL" dirty="0">
                <a:latin typeface="Arial" pitchFamily="34" charset="0"/>
                <a:cs typeface="Arial" pitchFamily="34" charset="0"/>
              </a:rPr>
              <a:t>  ניתן לשפר ציון חיובי של שני קורסים לכל היותר בכל התואר.</a:t>
            </a:r>
          </a:p>
          <a:p>
            <a:pPr marL="266700" indent="-266700" eaLnBrk="1" hangingPunct="1">
              <a:lnSpc>
                <a:spcPts val="3800"/>
              </a:lnSpc>
              <a:buFont typeface="Arial" pitchFamily="34" charset="0"/>
              <a:buChar char="•"/>
              <a:defRPr/>
            </a:pPr>
            <a:r>
              <a:rPr lang="he-IL" dirty="0">
                <a:latin typeface="Arial" pitchFamily="34" charset="0"/>
                <a:cs typeface="Arial" pitchFamily="34" charset="0"/>
              </a:rPr>
              <a:t>התיקון יעשה בשנת לימודים עוקבת ולאחר רישום חוזר ועמידה בכל מטלות הקורס.</a:t>
            </a:r>
          </a:p>
          <a:p>
            <a:pPr marL="266700" indent="-266700" eaLnBrk="1" hangingPunct="1">
              <a:lnSpc>
                <a:spcPts val="3800"/>
              </a:lnSpc>
              <a:buFont typeface="Arial" pitchFamily="34" charset="0"/>
              <a:buChar char="•"/>
              <a:defRPr/>
            </a:pPr>
            <a:r>
              <a:rPr lang="he-IL" dirty="0">
                <a:latin typeface="Arial" pitchFamily="34" charset="0"/>
                <a:cs typeface="Arial" pitchFamily="34" charset="0"/>
              </a:rPr>
              <a:t>נדרש שכ"ל נוסף.</a:t>
            </a:r>
            <a:endParaRPr lang="en-US" dirty="0">
              <a:latin typeface="Arial" pitchFamily="34" charset="0"/>
              <a:cs typeface="Arial" pitchFamily="34" charset="0"/>
            </a:endParaRPr>
          </a:p>
        </p:txBody>
      </p:sp>
      <p:sp>
        <p:nvSpPr>
          <p:cNvPr id="21511"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11488" y="1330325"/>
            <a:ext cx="3127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b="1" u="sng">
                <a:latin typeface="Arial" panose="020B0604020202020204" pitchFamily="34" charset="0"/>
                <a:cs typeface="Arial" panose="020B0604020202020204" pitchFamily="34" charset="0"/>
              </a:rPr>
              <a:t>למה  </a:t>
            </a:r>
            <a:r>
              <a:rPr lang="en-US" altLang="en-US" b="1" u="sng">
                <a:latin typeface="Arial" panose="020B0604020202020204" pitchFamily="34" charset="0"/>
                <a:cs typeface="Arial" panose="020B0604020202020204" pitchFamily="34" charset="0"/>
              </a:rPr>
              <a:t>Bidding</a:t>
            </a:r>
            <a:r>
              <a:rPr lang="he-IL" altLang="he-IL" b="1" u="sng">
                <a:latin typeface="Arial" panose="020B0604020202020204" pitchFamily="34" charset="0"/>
                <a:cs typeface="Arial" panose="020B0604020202020204" pitchFamily="34" charset="0"/>
              </a:rPr>
              <a:t> ?</a:t>
            </a:r>
            <a:r>
              <a:rPr lang="en-US" altLang="en-US" b="1" u="sng">
                <a:latin typeface="Arial" panose="020B0604020202020204" pitchFamily="34" charset="0"/>
                <a:cs typeface="Arial" panose="020B0604020202020204" pitchFamily="34" charset="0"/>
              </a:rPr>
              <a:t> </a:t>
            </a:r>
            <a:endParaRPr lang="en-US" altLang="he-IL" b="1" u="sng">
              <a:latin typeface="Arial" panose="020B0604020202020204" pitchFamily="34" charset="0"/>
              <a:cs typeface="Arial" panose="020B0604020202020204" pitchFamily="34" charset="0"/>
            </a:endParaRPr>
          </a:p>
        </p:txBody>
      </p:sp>
      <p:sp>
        <p:nvSpPr>
          <p:cNvPr id="13315" name="Text Box 3"/>
          <p:cNvSpPr txBox="1">
            <a:spLocks noChangeArrowheads="1"/>
          </p:cNvSpPr>
          <p:nvPr/>
        </p:nvSpPr>
        <p:spPr bwMode="auto">
          <a:xfrm>
            <a:off x="381000" y="1903413"/>
            <a:ext cx="838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0"/>
              </a:spcBef>
              <a:buFontTx/>
              <a:buNone/>
            </a:pPr>
            <a:r>
              <a:rPr lang="he-IL" altLang="en-US" sz="2800">
                <a:latin typeface="Arial" panose="020B0604020202020204" pitchFamily="34" charset="0"/>
                <a:cs typeface="Arial" panose="020B0604020202020204" pitchFamily="34" charset="0"/>
              </a:rPr>
              <a:t>1. קורסים בהם מספר המקומות מוגבל (למשל מעבדות).</a:t>
            </a:r>
          </a:p>
          <a:p>
            <a:pPr>
              <a:lnSpc>
                <a:spcPct val="150000"/>
              </a:lnSpc>
              <a:spcBef>
                <a:spcPct val="0"/>
              </a:spcBef>
              <a:buFontTx/>
              <a:buNone/>
            </a:pPr>
            <a:r>
              <a:rPr lang="he-IL" altLang="en-US" sz="2800">
                <a:latin typeface="Arial" panose="020B0604020202020204" pitchFamily="34" charset="0"/>
                <a:cs typeface="Arial" panose="020B0604020202020204" pitchFamily="34" charset="0"/>
              </a:rPr>
              <a:t>2. קורסים בהם יש מספר קבוצות במועדים שונים.</a:t>
            </a:r>
            <a:endParaRPr lang="en-US" altLang="en-US" sz="2800">
              <a:latin typeface="Arial" panose="020B0604020202020204" pitchFamily="34" charset="0"/>
              <a:cs typeface="Arial" panose="020B0604020202020204" pitchFamily="34" charset="0"/>
            </a:endParaRPr>
          </a:p>
          <a:p>
            <a:pPr>
              <a:lnSpc>
                <a:spcPct val="150000"/>
              </a:lnSpc>
              <a:spcBef>
                <a:spcPct val="0"/>
              </a:spcBef>
              <a:buFont typeface="Wingdings" panose="05000000000000000000" pitchFamily="2" charset="2"/>
              <a:buChar char="ï"/>
            </a:pPr>
            <a:r>
              <a:rPr lang="he-IL" altLang="en-US" sz="2800">
                <a:latin typeface="Arial" panose="020B0604020202020204" pitchFamily="34" charset="0"/>
                <a:cs typeface="Arial" panose="020B0604020202020204" pitchFamily="34" charset="0"/>
                <a:sym typeface="Wingdings" panose="05000000000000000000" pitchFamily="2" charset="2"/>
              </a:rPr>
              <a:t>השגת התאמה מקסימלית לרצונות האישיים.</a:t>
            </a:r>
          </a:p>
          <a:p>
            <a:pPr>
              <a:lnSpc>
                <a:spcPct val="150000"/>
              </a:lnSpc>
              <a:spcBef>
                <a:spcPct val="0"/>
              </a:spcBef>
              <a:buFont typeface="Wingdings" panose="05000000000000000000" pitchFamily="2" charset="2"/>
              <a:buChar char="ï"/>
            </a:pPr>
            <a:r>
              <a:rPr lang="he-IL" altLang="en-US" sz="2800">
                <a:latin typeface="Arial" panose="020B0604020202020204" pitchFamily="34" charset="0"/>
                <a:cs typeface="Arial" panose="020B0604020202020204" pitchFamily="34" charset="0"/>
              </a:rPr>
              <a:t>מניעת תחושה של אפליה בקבלה לקורס / קבוצה.</a:t>
            </a:r>
            <a:endParaRPr lang="en-US" altLang="en-US" sz="2800">
              <a:latin typeface="Arial" panose="020B0604020202020204" pitchFamily="34" charset="0"/>
              <a:cs typeface="Arial" panose="020B0604020202020204" pitchFamily="34" charset="0"/>
            </a:endParaRPr>
          </a:p>
        </p:txBody>
      </p:sp>
      <p:sp>
        <p:nvSpPr>
          <p:cNvPr id="22532" name="Text Box 4"/>
          <p:cNvSpPr txBox="1">
            <a:spLocks noChangeArrowheads="1"/>
          </p:cNvSpPr>
          <p:nvPr/>
        </p:nvSpPr>
        <p:spPr bwMode="auto">
          <a:xfrm>
            <a:off x="2779713" y="476250"/>
            <a:ext cx="35909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150000"/>
              </a:lnSpc>
              <a:spcBef>
                <a:spcPct val="0"/>
              </a:spcBef>
              <a:buFontTx/>
              <a:buNone/>
            </a:pPr>
            <a:r>
              <a:rPr lang="he-IL" altLang="en-US" sz="2800" b="1">
                <a:latin typeface="Arial" panose="020B0604020202020204" pitchFamily="34" charset="0"/>
                <a:cs typeface="Arial" panose="020B0604020202020204" pitchFamily="34" charset="0"/>
              </a:rPr>
              <a:t>חשוב בשנים ב' / ג'</a:t>
            </a:r>
            <a:endParaRPr lang="en-US" altLang="en-US" sz="2800">
              <a:latin typeface="Arial" panose="020B0604020202020204" pitchFamily="34" charset="0"/>
              <a:cs typeface="Arial" panose="020B0604020202020204" pitchFamily="34" charset="0"/>
            </a:endParaRPr>
          </a:p>
        </p:txBody>
      </p:sp>
      <p:sp>
        <p:nvSpPr>
          <p:cNvPr id="22533"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dirty="0" err="1">
                <a:cs typeface="Arial" panose="020B0604020202020204" pitchFamily="34" charset="0"/>
              </a:rPr>
              <a:t>בידינג</a:t>
            </a:r>
            <a:endParaRPr lang="he-IL" altLang="en-US" sz="2800" dirty="0">
              <a:latin typeface="Arial" panose="020B0604020202020204" pitchFamily="34" charset="0"/>
              <a:cs typeface="Arial" panose="020B0604020202020204" pitchFamily="34" charset="0"/>
            </a:endParaRPr>
          </a:p>
        </p:txBody>
      </p:sp>
      <p:sp>
        <p:nvSpPr>
          <p:cNvPr id="6" name="Text Box 3"/>
          <p:cNvSpPr txBox="1">
            <a:spLocks noChangeArrowheads="1"/>
          </p:cNvSpPr>
          <p:nvPr/>
        </p:nvSpPr>
        <p:spPr bwMode="auto">
          <a:xfrm>
            <a:off x="381000" y="4653136"/>
            <a:ext cx="8382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150000"/>
              </a:lnSpc>
              <a:spcBef>
                <a:spcPct val="0"/>
              </a:spcBef>
              <a:buFontTx/>
              <a:buNone/>
            </a:pPr>
            <a:r>
              <a:rPr lang="he-IL" altLang="en-US" sz="2800" b="1" dirty="0">
                <a:latin typeface="Arial" panose="020B0604020202020204" pitchFamily="34" charset="0"/>
                <a:cs typeface="Arial" panose="020B0604020202020204" pitchFamily="34" charset="0"/>
              </a:rPr>
              <a:t>שנה א' דו-חוגי יקבלו את מבוקשם באופן אוטומטי</a:t>
            </a:r>
            <a:endParaRPr lang="en-US" altLang="en-US" sz="2800" b="1" dirty="0">
              <a:latin typeface="Arial" panose="020B0604020202020204" pitchFamily="34" charset="0"/>
              <a:cs typeface="Arial" panose="020B0604020202020204" pitchFamily="34" charset="0"/>
            </a:endParaRPr>
          </a:p>
        </p:txBody>
      </p:sp>
      <p:sp>
        <p:nvSpPr>
          <p:cNvPr id="7" name="Text Box 10"/>
          <p:cNvSpPr txBox="1">
            <a:spLocks noChangeArrowheads="1"/>
          </p:cNvSpPr>
          <p:nvPr/>
        </p:nvSpPr>
        <p:spPr bwMode="auto">
          <a:xfrm>
            <a:off x="1007988" y="5575572"/>
            <a:ext cx="7128024"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4100"/>
              </a:lnSpc>
              <a:spcBef>
                <a:spcPct val="0"/>
              </a:spcBef>
              <a:buNone/>
            </a:pPr>
            <a:r>
              <a:rPr lang="he-IL" altLang="he-IL" sz="2800" dirty="0" smtClean="0">
                <a:latin typeface="Arial" panose="020B0604020202020204" pitchFamily="34" charset="0"/>
                <a:cs typeface="Arial" panose="020B0604020202020204" pitchFamily="34" charset="0"/>
              </a:rPr>
              <a:t>אין </a:t>
            </a:r>
            <a:r>
              <a:rPr lang="he-IL" altLang="he-IL" sz="2800" dirty="0">
                <a:latin typeface="Arial" panose="020B0604020202020204" pitchFamily="34" charset="0"/>
                <a:cs typeface="Arial" panose="020B0604020202020204" pitchFamily="34" charset="0"/>
              </a:rPr>
              <a:t>חשיבות למועד הקלדת הנתונים בתוך כל מקצה:</a:t>
            </a:r>
            <a:r>
              <a:rPr lang="en-US" altLang="he-IL" sz="2800" dirty="0">
                <a:latin typeface="Arial" panose="020B0604020202020204" pitchFamily="34" charset="0"/>
                <a:cs typeface="Arial" panose="020B0604020202020204" pitchFamily="34" charset="0"/>
              </a:rPr>
              <a:t/>
            </a:r>
            <a:br>
              <a:rPr lang="en-US" altLang="he-IL" sz="2800" dirty="0">
                <a:latin typeface="Arial" panose="020B0604020202020204" pitchFamily="34" charset="0"/>
                <a:cs typeface="Arial" panose="020B0604020202020204" pitchFamily="34" charset="0"/>
              </a:rPr>
            </a:br>
            <a:r>
              <a:rPr lang="he-IL" altLang="he-IL" sz="2800" dirty="0">
                <a:latin typeface="Arial" panose="020B0604020202020204" pitchFamily="34" charset="0"/>
                <a:cs typeface="Arial" panose="020B0604020202020204" pitchFamily="34" charset="0"/>
              </a:rPr>
              <a:t> הנתונים מעובדים רק בסיום מועד המקצה. </a:t>
            </a:r>
            <a:endParaRPr lang="en-US" altLang="he-IL"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9"/>
          <p:cNvSpPr txBox="1">
            <a:spLocks noChangeArrowheads="1"/>
          </p:cNvSpPr>
          <p:nvPr/>
        </p:nvSpPr>
        <p:spPr bwMode="auto">
          <a:xfrm>
            <a:off x="1185496" y="980728"/>
            <a:ext cx="67730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dirty="0">
                <a:latin typeface="Arial" pitchFamily="34" charset="0"/>
                <a:cs typeface="Arial" pitchFamily="34" charset="0"/>
              </a:rPr>
              <a:t>או כניסה </a:t>
            </a:r>
            <a:r>
              <a:rPr lang="he-IL" altLang="en-US" b="1" dirty="0" smtClean="0">
                <a:latin typeface="Arial" pitchFamily="34" charset="0"/>
                <a:cs typeface="Arial" pitchFamily="34" charset="0"/>
              </a:rPr>
              <a:t>דרך אתר האוניברסיטה הראשי</a:t>
            </a:r>
            <a:endParaRPr lang="en-US" altLang="en-US" b="1" dirty="0">
              <a:latin typeface="Arial" pitchFamily="34" charset="0"/>
              <a:cs typeface="Arial" pitchFamily="34" charset="0"/>
            </a:endParaRPr>
          </a:p>
        </p:txBody>
      </p:sp>
      <p:sp>
        <p:nvSpPr>
          <p:cNvPr id="28677" name="Text Box 9"/>
          <p:cNvSpPr txBox="1">
            <a:spLocks noChangeArrowheads="1"/>
          </p:cNvSpPr>
          <p:nvPr/>
        </p:nvSpPr>
        <p:spPr bwMode="auto">
          <a:xfrm>
            <a:off x="2662238" y="539750"/>
            <a:ext cx="375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en-US" altLang="en-US" sz="2800" dirty="0">
                <a:solidFill>
                  <a:srgbClr val="FF0000"/>
                </a:solidFill>
                <a:latin typeface="Arial" pitchFamily="34" charset="0"/>
                <a:cs typeface="Arial" pitchFamily="34" charset="0"/>
              </a:rPr>
              <a:t>www.ims.tau.ac.il/Bidd</a:t>
            </a:r>
          </a:p>
        </p:txBody>
      </p:sp>
      <p:pic>
        <p:nvPicPr>
          <p:cNvPr id="2867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2265" t="10324" r="23725" b="38837"/>
          <a:stretch/>
        </p:blipFill>
        <p:spPr bwMode="auto">
          <a:xfrm>
            <a:off x="221287" y="1628800"/>
            <a:ext cx="8701425" cy="460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Oval 8"/>
          <p:cNvSpPr>
            <a:spLocks noChangeArrowheads="1"/>
          </p:cNvSpPr>
          <p:nvPr/>
        </p:nvSpPr>
        <p:spPr bwMode="auto">
          <a:xfrm>
            <a:off x="1196843" y="4373730"/>
            <a:ext cx="1512069" cy="36004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8" name="Text Box 7"/>
          <p:cNvSpPr txBox="1">
            <a:spLocks noChangeArrowheads="1"/>
          </p:cNvSpPr>
          <p:nvPr/>
        </p:nvSpPr>
        <p:spPr bwMode="auto">
          <a:xfrm>
            <a:off x="2915816" y="4536529"/>
            <a:ext cx="2634530" cy="162877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dirty="0">
                <a:solidFill>
                  <a:srgbClr val="FF0000"/>
                </a:solidFill>
                <a:cs typeface="Arial" pitchFamily="34" charset="0"/>
              </a:rPr>
              <a:t>לא לשכוח סיסמה.</a:t>
            </a:r>
          </a:p>
          <a:p>
            <a:pPr>
              <a:spcBef>
                <a:spcPct val="0"/>
              </a:spcBef>
              <a:buFontTx/>
              <a:buNone/>
            </a:pPr>
            <a:r>
              <a:rPr lang="he-IL" altLang="en-US" sz="2400" dirty="0">
                <a:solidFill>
                  <a:srgbClr val="FF0000"/>
                </a:solidFill>
                <a:cs typeface="Arial" pitchFamily="34" charset="0"/>
              </a:rPr>
              <a:t>הסבר ליצירת סיסמה מופיע באתר "שרותי מידע לתלמידים".</a:t>
            </a:r>
            <a:endParaRPr lang="en-US" altLang="en-US" sz="2400" dirty="0">
              <a:solidFill>
                <a:srgbClr val="FF0000"/>
              </a:solidFill>
              <a:cs typeface="Arial" pitchFamily="34" charset="0"/>
            </a:endParaRPr>
          </a:p>
        </p:txBody>
      </p:sp>
      <p:sp>
        <p:nvSpPr>
          <p:cNvPr id="9"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dirty="0" err="1">
                <a:cs typeface="Arial" panose="020B0604020202020204" pitchFamily="34" charset="0"/>
              </a:rPr>
              <a:t>בידינג</a:t>
            </a:r>
            <a:endParaRPr lang="he-IL"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3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0" y="1468438"/>
            <a:ext cx="8837613"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ts val="4300"/>
              </a:lnSpc>
              <a:spcBef>
                <a:spcPct val="0"/>
              </a:spcBef>
            </a:pPr>
            <a:r>
              <a:rPr lang="en-US" altLang="en-US" sz="2800">
                <a:latin typeface="Arial" panose="020B0604020202020204" pitchFamily="34" charset="0"/>
                <a:cs typeface="Arial" panose="020B0604020202020204" pitchFamily="34" charset="0"/>
              </a:rPr>
              <a:t> </a:t>
            </a:r>
            <a:r>
              <a:rPr lang="he-IL" altLang="en-US" sz="2800">
                <a:latin typeface="Arial" panose="020B0604020202020204" pitchFamily="34" charset="0"/>
                <a:cs typeface="Arial" panose="020B0604020202020204" pitchFamily="34" charset="0"/>
              </a:rPr>
              <a:t>מערכת ה-</a:t>
            </a:r>
            <a:r>
              <a:rPr lang="en-US" altLang="en-US" sz="2800">
                <a:latin typeface="Arial" panose="020B0604020202020204" pitchFamily="34" charset="0"/>
                <a:cs typeface="Arial" panose="020B0604020202020204" pitchFamily="34" charset="0"/>
              </a:rPr>
              <a:t>Bidding</a:t>
            </a:r>
            <a:r>
              <a:rPr lang="he-IL" altLang="en-US" sz="2800">
                <a:latin typeface="Arial" panose="020B0604020202020204" pitchFamily="34" charset="0"/>
                <a:cs typeface="Arial" panose="020B0604020202020204" pitchFamily="34" charset="0"/>
              </a:rPr>
              <a:t> היא אישית: לכל תלמיד רשימת קורסים</a:t>
            </a:r>
            <a:r>
              <a:rPr lang="en-US" altLang="en-US" sz="2800">
                <a:latin typeface="Arial" panose="020B0604020202020204" pitchFamily="34" charset="0"/>
                <a:cs typeface="Arial" panose="020B0604020202020204" pitchFamily="34" charset="0"/>
              </a:rPr>
              <a:t/>
            </a:r>
            <a:br>
              <a:rPr lang="en-US" altLang="en-US" sz="2800">
                <a:latin typeface="Arial" panose="020B0604020202020204" pitchFamily="34" charset="0"/>
                <a:cs typeface="Arial" panose="020B0604020202020204" pitchFamily="34" charset="0"/>
              </a:rPr>
            </a:br>
            <a:r>
              <a:rPr lang="he-IL" altLang="en-US" sz="2800">
                <a:latin typeface="Arial" panose="020B0604020202020204" pitchFamily="34" charset="0"/>
                <a:cs typeface="Arial" panose="020B0604020202020204" pitchFamily="34" charset="0"/>
              </a:rPr>
              <a:t>  אליהם הוא רשאי להירשם, בהתאם למסלול בו הוא לומד.</a:t>
            </a:r>
            <a:endParaRPr lang="en-US" altLang="en-US" sz="2800">
              <a:latin typeface="Arial" panose="020B0604020202020204" pitchFamily="34" charset="0"/>
              <a:cs typeface="Arial" panose="020B0604020202020204" pitchFamily="34" charset="0"/>
            </a:endParaRPr>
          </a:p>
          <a:p>
            <a:pPr>
              <a:lnSpc>
                <a:spcPts val="4300"/>
              </a:lnSpc>
              <a:spcBef>
                <a:spcPct val="0"/>
              </a:spcBef>
            </a:pPr>
            <a:r>
              <a:rPr lang="he-IL" altLang="en-US" sz="2800">
                <a:latin typeface="Arial" panose="020B0604020202020204" pitchFamily="34" charset="0"/>
                <a:cs typeface="Arial" panose="020B0604020202020204" pitchFamily="34" charset="0"/>
              </a:rPr>
              <a:t> בשנה א' תלמידי דו-חוגי לא רושמים ניקוד (קבלה אוטומטית).</a:t>
            </a:r>
          </a:p>
          <a:p>
            <a:pPr>
              <a:lnSpc>
                <a:spcPts val="4300"/>
              </a:lnSpc>
              <a:spcBef>
                <a:spcPct val="0"/>
              </a:spcBef>
            </a:pPr>
            <a:r>
              <a:rPr lang="he-IL" altLang="en-US" sz="2800">
                <a:latin typeface="Arial" panose="020B0604020202020204" pitchFamily="34" charset="0"/>
                <a:cs typeface="Arial" panose="020B0604020202020204" pitchFamily="34" charset="0"/>
              </a:rPr>
              <a:t> בשנים ב'-ג' </a:t>
            </a:r>
            <a:r>
              <a:rPr lang="he-IL" altLang="en-US" sz="2800">
                <a:solidFill>
                  <a:srgbClr val="FF0000"/>
                </a:solidFill>
                <a:latin typeface="Arial" panose="020B0604020202020204" pitchFamily="34" charset="0"/>
                <a:cs typeface="Arial" panose="020B0604020202020204" pitchFamily="34" charset="0"/>
              </a:rPr>
              <a:t>400 </a:t>
            </a:r>
            <a:r>
              <a:rPr lang="he-IL" altLang="en-US" sz="2800">
                <a:latin typeface="Arial" panose="020B0604020202020204" pitchFamily="34" charset="0"/>
                <a:cs typeface="Arial" panose="020B0604020202020204" pitchFamily="34" charset="0"/>
              </a:rPr>
              <a:t>נקודות, </a:t>
            </a:r>
            <a:r>
              <a:rPr lang="he-IL" altLang="en-US" sz="2800">
                <a:cs typeface="Arial" panose="020B0604020202020204" pitchFamily="34" charset="0"/>
              </a:rPr>
              <a:t>הקצאת הנקודות לקורסים וקבוצות תעשה בהתאם להעדפה אישית.</a:t>
            </a:r>
          </a:p>
          <a:p>
            <a:pPr>
              <a:lnSpc>
                <a:spcPts val="4300"/>
              </a:lnSpc>
              <a:spcBef>
                <a:spcPct val="0"/>
              </a:spcBef>
            </a:pPr>
            <a:r>
              <a:rPr lang="he-IL" altLang="en-US" sz="2800">
                <a:latin typeface="Arial" panose="020B0604020202020204" pitchFamily="34" charset="0"/>
                <a:cs typeface="Arial" panose="020B0604020202020204" pitchFamily="34" charset="0"/>
              </a:rPr>
              <a:t> באתר ה- </a:t>
            </a:r>
            <a:r>
              <a:rPr lang="en-US" altLang="en-US" sz="2800">
                <a:latin typeface="Arial" panose="020B0604020202020204" pitchFamily="34" charset="0"/>
                <a:cs typeface="Arial" panose="020B0604020202020204" pitchFamily="34" charset="0"/>
              </a:rPr>
              <a:t>Bidding</a:t>
            </a:r>
            <a:r>
              <a:rPr lang="he-IL" altLang="he-IL" sz="2800">
                <a:latin typeface="Arial" panose="020B0604020202020204" pitchFamily="34" charset="0"/>
                <a:cs typeface="Arial" panose="020B0604020202020204" pitchFamily="34" charset="0"/>
              </a:rPr>
              <a:t> </a:t>
            </a:r>
            <a:r>
              <a:rPr lang="he-IL" altLang="en-US" sz="2800">
                <a:latin typeface="Arial" panose="020B0604020202020204" pitchFamily="34" charset="0"/>
                <a:cs typeface="Arial" panose="020B0604020202020204" pitchFamily="34" charset="0"/>
              </a:rPr>
              <a:t>מצויות “סטטיסטיקות רישום” של שנים קודמות שמציגות מה היה הניקוד המינימאלי לקבלה בכל קורס.</a:t>
            </a:r>
          </a:p>
        </p:txBody>
      </p:sp>
      <p:sp>
        <p:nvSpPr>
          <p:cNvPr id="29699" name="Text Box 2"/>
          <p:cNvSpPr txBox="1">
            <a:spLocks noChangeArrowheads="1"/>
          </p:cNvSpPr>
          <p:nvPr/>
        </p:nvSpPr>
        <p:spPr bwMode="auto">
          <a:xfrm>
            <a:off x="2339975" y="692150"/>
            <a:ext cx="4464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u="sng">
                <a:latin typeface="Arial" panose="020B0604020202020204" pitchFamily="34" charset="0"/>
                <a:cs typeface="Arial" panose="020B0604020202020204" pitchFamily="34" charset="0"/>
              </a:rPr>
              <a:t>הקצאת נקודות לקורסים</a:t>
            </a:r>
          </a:p>
        </p:txBody>
      </p:sp>
      <p:sp>
        <p:nvSpPr>
          <p:cNvPr id="29700"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a:cs typeface="Arial" panose="020B0604020202020204" pitchFamily="34" charset="0"/>
              </a:rPr>
              <a:t>בידינג</a:t>
            </a:r>
            <a:endParaRPr lang="he-IL" altLang="he-IL"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fade">
                                      <p:cBhvr>
                                        <p:cTn id="7" dur="500"/>
                                        <p:tgtEl>
                                          <p:spTgt spid="256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fade">
                                      <p:cBhvr>
                                        <p:cTn id="12" dur="500"/>
                                        <p:tgtEl>
                                          <p:spTgt spid="256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2">
                                            <p:txEl>
                                              <p:pRg st="3" end="3"/>
                                            </p:txEl>
                                          </p:spTgt>
                                        </p:tgtEl>
                                        <p:attrNameLst>
                                          <p:attrName>style.visibility</p:attrName>
                                        </p:attrNameLst>
                                      </p:cBhvr>
                                      <p:to>
                                        <p:strVal val="visible"/>
                                      </p:to>
                                    </p:set>
                                    <p:animEffect transition="in" filter="fade">
                                      <p:cBhvr>
                                        <p:cTn id="17" dur="500"/>
                                        <p:tgtEl>
                                          <p:spTgt spid="25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268538" y="115888"/>
            <a:ext cx="4464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u="sng">
                <a:latin typeface="Arial" panose="020B0604020202020204" pitchFamily="34" charset="0"/>
                <a:cs typeface="Arial" panose="020B0604020202020204" pitchFamily="34" charset="0"/>
              </a:rPr>
              <a:t>סימון קורסים לבידינג</a:t>
            </a:r>
          </a:p>
        </p:txBody>
      </p:sp>
      <p:pic>
        <p:nvPicPr>
          <p:cNvPr id="30723" name="תמונה 1" descr="image001"/>
          <p:cNvPicPr>
            <a:picLocks noChangeAspect="1" noChangeArrowheads="1"/>
          </p:cNvPicPr>
          <p:nvPr/>
        </p:nvPicPr>
        <p:blipFill>
          <a:blip r:embed="rId2">
            <a:extLst>
              <a:ext uri="{28A0092B-C50C-407E-A947-70E740481C1C}">
                <a14:useLocalDpi xmlns:a14="http://schemas.microsoft.com/office/drawing/2010/main" val="0"/>
              </a:ext>
            </a:extLst>
          </a:blip>
          <a:srcRect l="9045" t="16089" r="12837" b="23059"/>
          <a:stretch>
            <a:fillRect/>
          </a:stretch>
        </p:blipFill>
        <p:spPr bwMode="auto">
          <a:xfrm>
            <a:off x="23813" y="908050"/>
            <a:ext cx="9088437"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Oval 6"/>
          <p:cNvSpPr>
            <a:spLocks noChangeArrowheads="1"/>
          </p:cNvSpPr>
          <p:nvPr/>
        </p:nvSpPr>
        <p:spPr bwMode="auto">
          <a:xfrm>
            <a:off x="4965700" y="3676650"/>
            <a:ext cx="288925" cy="2159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he-IL" sz="2400"/>
          </a:p>
        </p:txBody>
      </p:sp>
      <p:sp>
        <p:nvSpPr>
          <p:cNvPr id="30725" name="Oval 6"/>
          <p:cNvSpPr>
            <a:spLocks noChangeArrowheads="1"/>
          </p:cNvSpPr>
          <p:nvPr/>
        </p:nvSpPr>
        <p:spPr bwMode="auto">
          <a:xfrm>
            <a:off x="4960938" y="4244975"/>
            <a:ext cx="287337" cy="2159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he-IL" sz="2400"/>
          </a:p>
        </p:txBody>
      </p:sp>
      <p:sp>
        <p:nvSpPr>
          <p:cNvPr id="30726" name="Oval 6"/>
          <p:cNvSpPr>
            <a:spLocks noChangeArrowheads="1"/>
          </p:cNvSpPr>
          <p:nvPr/>
        </p:nvSpPr>
        <p:spPr bwMode="auto">
          <a:xfrm>
            <a:off x="4970463" y="4840288"/>
            <a:ext cx="287337" cy="2159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he-IL"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3810000" y="2362200"/>
            <a:ext cx="2971800"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he-IL" sz="2400"/>
          </a:p>
        </p:txBody>
      </p:sp>
      <p:sp>
        <p:nvSpPr>
          <p:cNvPr id="31747" name="Rectangle 4"/>
          <p:cNvSpPr>
            <a:spLocks noChangeArrowheads="1"/>
          </p:cNvSpPr>
          <p:nvPr/>
        </p:nvSpPr>
        <p:spPr bwMode="auto">
          <a:xfrm>
            <a:off x="1981200" y="21336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1600" b="1">
                <a:solidFill>
                  <a:schemeClr val="accent2"/>
                </a:solidFill>
                <a:latin typeface="Arial" panose="020B0604020202020204" pitchFamily="34" charset="0"/>
              </a:rPr>
              <a:t>300</a:t>
            </a:r>
            <a:endParaRPr lang="en-US" altLang="he-IL" sz="1600" b="1">
              <a:solidFill>
                <a:schemeClr val="accent2"/>
              </a:solidFill>
              <a:latin typeface="Arial" panose="020B0604020202020204" pitchFamily="34" charset="0"/>
            </a:endParaRPr>
          </a:p>
        </p:txBody>
      </p:sp>
      <p:grpSp>
        <p:nvGrpSpPr>
          <p:cNvPr id="31748" name="Group 7"/>
          <p:cNvGrpSpPr>
            <a:grpSpLocks/>
          </p:cNvGrpSpPr>
          <p:nvPr/>
        </p:nvGrpSpPr>
        <p:grpSpPr bwMode="auto">
          <a:xfrm>
            <a:off x="196850" y="1700213"/>
            <a:ext cx="8748713" cy="4816475"/>
            <a:chOff x="1344888" y="3202118"/>
            <a:chExt cx="6984776" cy="2632238"/>
          </a:xfrm>
        </p:grpSpPr>
        <p:pic>
          <p:nvPicPr>
            <p:cNvPr id="31751" name="Picture 2"/>
            <p:cNvPicPr>
              <a:picLocks noChangeAspect="1" noChangeArrowheads="1"/>
            </p:cNvPicPr>
            <p:nvPr/>
          </p:nvPicPr>
          <p:blipFill>
            <a:blip r:embed="rId2">
              <a:extLst>
                <a:ext uri="{28A0092B-C50C-407E-A947-70E740481C1C}">
                  <a14:useLocalDpi xmlns:a14="http://schemas.microsoft.com/office/drawing/2010/main" val="0"/>
                </a:ext>
              </a:extLst>
            </a:blip>
            <a:srcRect l="32466" t="25513" r="11299" b="40475"/>
            <a:stretch>
              <a:fillRect/>
            </a:stretch>
          </p:blipFill>
          <p:spPr bwMode="auto">
            <a:xfrm>
              <a:off x="1344888" y="3202118"/>
              <a:ext cx="6984776" cy="26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p:nvSpPr>
          <p:spPr bwMode="auto">
            <a:xfrm>
              <a:off x="1436143" y="3326182"/>
              <a:ext cx="493028" cy="262009"/>
            </a:xfrm>
            <a:prstGeom prst="rect">
              <a:avLst/>
            </a:prstGeom>
            <a:solidFill>
              <a:schemeClr val="accent1">
                <a:lumMod val="40000"/>
                <a:lumOff val="60000"/>
              </a:schemeClr>
            </a:solidFill>
            <a:ln w="9525">
              <a:noFill/>
              <a:miter lim="800000"/>
              <a:headEnd/>
              <a:tailEnd/>
            </a:ln>
          </p:spPr>
          <p:txBody>
            <a:bodyPr wrap="none">
              <a:spAutoFit/>
            </a:bodyPr>
            <a:lstStyle/>
            <a:p>
              <a:pPr>
                <a:defRPr/>
              </a:pPr>
              <a:r>
                <a:rPr lang="he-IL" b="1" dirty="0">
                  <a:solidFill>
                    <a:schemeClr val="accent2"/>
                  </a:solidFill>
                  <a:latin typeface="Arial" pitchFamily="34" charset="0"/>
                </a:rPr>
                <a:t>300</a:t>
              </a:r>
              <a:endParaRPr lang="en-US" b="1" dirty="0">
                <a:solidFill>
                  <a:schemeClr val="accent2"/>
                </a:solidFill>
                <a:latin typeface="Arial" pitchFamily="34" charset="0"/>
              </a:endParaRPr>
            </a:p>
          </p:txBody>
        </p:sp>
      </p:grpSp>
      <p:sp>
        <p:nvSpPr>
          <p:cNvPr id="31749" name="Text Box 2"/>
          <p:cNvSpPr txBox="1">
            <a:spLocks noChangeArrowheads="1"/>
          </p:cNvSpPr>
          <p:nvPr/>
        </p:nvSpPr>
        <p:spPr bwMode="auto">
          <a:xfrm>
            <a:off x="1125538" y="476250"/>
            <a:ext cx="6891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u="sng">
                <a:latin typeface="Arial" panose="020B0604020202020204" pitchFamily="34" charset="0"/>
                <a:cs typeface="Arial" panose="020B0604020202020204" pitchFamily="34" charset="0"/>
              </a:rPr>
              <a:t>בחירת מסגרת ואופן העברת הנקודות</a:t>
            </a:r>
          </a:p>
        </p:txBody>
      </p:sp>
      <p:sp>
        <p:nvSpPr>
          <p:cNvPr id="31750"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a:cs typeface="Arial" panose="020B0604020202020204" pitchFamily="34" charset="0"/>
              </a:rPr>
              <a:t>בידינג</a:t>
            </a:r>
            <a:endParaRPr lang="he-IL" altLang="he-IL"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995488" y="188913"/>
            <a:ext cx="515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u="sng">
                <a:latin typeface="Wingdings 2" panose="05020102010507070707" pitchFamily="18" charset="2"/>
                <a:cs typeface="Arial" panose="020B0604020202020204" pitchFamily="34" charset="0"/>
              </a:rPr>
              <a:t>ביולוגיה מסלול דו חוגי שנה א'</a:t>
            </a:r>
          </a:p>
        </p:txBody>
      </p:sp>
      <p:sp>
        <p:nvSpPr>
          <p:cNvPr id="4099" name="Text Box 8"/>
          <p:cNvSpPr txBox="1">
            <a:spLocks noChangeArrowheads="1"/>
          </p:cNvSpPr>
          <p:nvPr/>
        </p:nvSpPr>
        <p:spPr bwMode="auto">
          <a:xfrm>
            <a:off x="2873375" y="908050"/>
            <a:ext cx="33972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0"/>
              </a:spcBef>
              <a:buFontTx/>
              <a:buAutoNum type="arabicPeriod"/>
            </a:pPr>
            <a:r>
              <a:rPr lang="he-IL" altLang="en-US">
                <a:latin typeface="Arial" panose="020B0604020202020204" pitchFamily="34" charset="0"/>
                <a:cs typeface="Arial" panose="020B0604020202020204" pitchFamily="34" charset="0"/>
              </a:rPr>
              <a:t>היקף השעות </a:t>
            </a:r>
          </a:p>
          <a:p>
            <a:pPr>
              <a:lnSpc>
                <a:spcPct val="150000"/>
              </a:lnSpc>
              <a:spcBef>
                <a:spcPct val="0"/>
              </a:spcBef>
              <a:buFontTx/>
              <a:buNone/>
            </a:pPr>
            <a:r>
              <a:rPr lang="he-IL" altLang="en-US">
                <a:latin typeface="Arial" panose="020B0604020202020204" pitchFamily="34" charset="0"/>
                <a:cs typeface="Arial" panose="020B0604020202020204" pitchFamily="34" charset="0"/>
              </a:rPr>
              <a:t>2. תכנית הלימודים</a:t>
            </a:r>
          </a:p>
          <a:p>
            <a:pPr>
              <a:lnSpc>
                <a:spcPct val="150000"/>
              </a:lnSpc>
              <a:spcBef>
                <a:spcPct val="0"/>
              </a:spcBef>
              <a:buFontTx/>
              <a:buNone/>
            </a:pPr>
            <a:r>
              <a:rPr lang="he-IL" altLang="en-US">
                <a:latin typeface="Arial" panose="020B0604020202020204" pitchFamily="34" charset="0"/>
                <a:cs typeface="Arial" panose="020B0604020202020204" pitchFamily="34" charset="0"/>
              </a:rPr>
              <a:t>3. שיטת ה-</a:t>
            </a:r>
            <a:r>
              <a:rPr lang="en-US" altLang="en-US">
                <a:latin typeface="Arial" panose="020B0604020202020204" pitchFamily="34" charset="0"/>
                <a:cs typeface="Arial" panose="020B0604020202020204" pitchFamily="34" charset="0"/>
              </a:rPr>
              <a:t>Bidding</a:t>
            </a:r>
            <a:endParaRPr lang="he-IL" altLang="en-US">
              <a:latin typeface="Arial" panose="020B0604020202020204" pitchFamily="34" charset="0"/>
              <a:cs typeface="Arial" panose="020B0604020202020204" pitchFamily="34" charset="0"/>
            </a:endParaRPr>
          </a:p>
        </p:txBody>
      </p:sp>
      <p:sp>
        <p:nvSpPr>
          <p:cNvPr id="4100" name="Text Box 3"/>
          <p:cNvSpPr txBox="1">
            <a:spLocks noChangeArrowheads="1"/>
          </p:cNvSpPr>
          <p:nvPr/>
        </p:nvSpPr>
        <p:spPr bwMode="auto">
          <a:xfrm>
            <a:off x="250825" y="3644900"/>
            <a:ext cx="86423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dirty="0">
                <a:latin typeface="Arial" panose="020B0604020202020204" pitchFamily="34" charset="0"/>
                <a:cs typeface="Arial" panose="020B0604020202020204" pitchFamily="34" charset="0"/>
              </a:rPr>
              <a:t>סך השעות לתואר :</a:t>
            </a:r>
          </a:p>
          <a:p>
            <a:pPr algn="ctr">
              <a:spcBef>
                <a:spcPct val="0"/>
              </a:spcBef>
              <a:buFontTx/>
              <a:buNone/>
            </a:pPr>
            <a:r>
              <a:rPr lang="he-IL" altLang="en-US" b="1" dirty="0" smtClean="0">
                <a:solidFill>
                  <a:srgbClr val="FF0000"/>
                </a:solidFill>
                <a:latin typeface="Arial" panose="020B0604020202020204" pitchFamily="34" charset="0"/>
                <a:cs typeface="Arial" panose="020B0604020202020204" pitchFamily="34" charset="0"/>
              </a:rPr>
              <a:t>80 ש"ס </a:t>
            </a:r>
            <a:r>
              <a:rPr lang="he-IL" altLang="en-US" b="1" dirty="0">
                <a:latin typeface="Arial" panose="020B0604020202020204" pitchFamily="34" charset="0"/>
                <a:cs typeface="Arial" panose="020B0604020202020204" pitchFamily="34" charset="0"/>
              </a:rPr>
              <a:t>לתלמידי מדעי החיים + מדעי החברה/רוח </a:t>
            </a:r>
          </a:p>
          <a:p>
            <a:pPr algn="ctr">
              <a:spcBef>
                <a:spcPct val="0"/>
              </a:spcBef>
              <a:buFontTx/>
              <a:buNone/>
            </a:pPr>
            <a:r>
              <a:rPr lang="he-IL" altLang="en-US" b="1" u="sng" dirty="0">
                <a:latin typeface="Arial" panose="020B0604020202020204" pitchFamily="34" charset="0"/>
                <a:cs typeface="Arial" panose="020B0604020202020204" pitchFamily="34" charset="0"/>
              </a:rPr>
              <a:t>או</a:t>
            </a:r>
          </a:p>
          <a:p>
            <a:pPr algn="ctr">
              <a:spcBef>
                <a:spcPct val="0"/>
              </a:spcBef>
              <a:buFontTx/>
              <a:buNone/>
            </a:pPr>
            <a:r>
              <a:rPr lang="he-IL" altLang="en-US" b="1" dirty="0">
                <a:solidFill>
                  <a:srgbClr val="FF0000"/>
                </a:solidFill>
                <a:latin typeface="Arial" panose="020B0604020202020204" pitchFamily="34" charset="0"/>
                <a:cs typeface="Arial" panose="020B0604020202020204" pitchFamily="34" charset="0"/>
              </a:rPr>
              <a:t>74 </a:t>
            </a:r>
            <a:r>
              <a:rPr lang="he-IL" altLang="en-US" b="1" dirty="0" smtClean="0">
                <a:solidFill>
                  <a:srgbClr val="FF0000"/>
                </a:solidFill>
                <a:latin typeface="Arial" panose="020B0604020202020204" pitchFamily="34" charset="0"/>
                <a:cs typeface="Arial" panose="020B0604020202020204" pitchFamily="34" charset="0"/>
              </a:rPr>
              <a:t>ש"ס </a:t>
            </a:r>
            <a:r>
              <a:rPr lang="he-IL" altLang="en-US" b="1" dirty="0">
                <a:solidFill>
                  <a:srgbClr val="FF0000"/>
                </a:solidFill>
                <a:latin typeface="Arial" panose="020B0604020202020204" pitchFamily="34" charset="0"/>
                <a:cs typeface="Arial" panose="020B0604020202020204" pitchFamily="34" charset="0"/>
              </a:rPr>
              <a:t>+ 2 </a:t>
            </a:r>
            <a:r>
              <a:rPr lang="he-IL" altLang="en-US" b="1" dirty="0" smtClean="0">
                <a:solidFill>
                  <a:srgbClr val="FF0000"/>
                </a:solidFill>
                <a:latin typeface="Arial" panose="020B0604020202020204" pitchFamily="34" charset="0"/>
                <a:cs typeface="Arial" panose="020B0604020202020204" pitchFamily="34" charset="0"/>
              </a:rPr>
              <a:t>ש"ס </a:t>
            </a:r>
            <a:r>
              <a:rPr lang="he-IL" altLang="en-US" b="1" dirty="0">
                <a:solidFill>
                  <a:srgbClr val="FF0000"/>
                </a:solidFill>
                <a:latin typeface="Arial" panose="020B0604020202020204" pitchFamily="34" charset="0"/>
                <a:cs typeface="Arial" panose="020B0604020202020204" pitchFamily="34" charset="0"/>
              </a:rPr>
              <a:t>"כלים שלובים"</a:t>
            </a:r>
          </a:p>
          <a:p>
            <a:pPr algn="ctr">
              <a:spcBef>
                <a:spcPct val="0"/>
              </a:spcBef>
              <a:buFontTx/>
              <a:buNone/>
            </a:pPr>
            <a:r>
              <a:rPr lang="he-IL" altLang="en-US" b="1" dirty="0">
                <a:latin typeface="Arial" panose="020B0604020202020204" pitchFamily="34" charset="0"/>
                <a:cs typeface="Arial" panose="020B0604020202020204" pitchFamily="34" charset="0"/>
              </a:rPr>
              <a:t>לתלמידים המשלבים מדעי החיים + מדעים מדויקים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l="32764" t="22031" r="11372" b="40640"/>
          <a:stretch>
            <a:fillRect/>
          </a:stretch>
        </p:blipFill>
        <p:spPr bwMode="auto">
          <a:xfrm>
            <a:off x="0" y="1052513"/>
            <a:ext cx="910590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441325" y="2060575"/>
            <a:ext cx="530225" cy="369888"/>
          </a:xfrm>
          <a:prstGeom prst="rect">
            <a:avLst/>
          </a:prstGeom>
          <a:solidFill>
            <a:schemeClr val="accent1">
              <a:lumMod val="40000"/>
              <a:lumOff val="60000"/>
            </a:schemeClr>
          </a:solidFill>
          <a:ln w="9525">
            <a:noFill/>
            <a:miter lim="800000"/>
            <a:headEnd/>
            <a:tailEnd/>
          </a:ln>
        </p:spPr>
        <p:txBody>
          <a:bodyPr wrap="none">
            <a:spAutoFit/>
          </a:bodyPr>
          <a:lstStyle/>
          <a:p>
            <a:pPr>
              <a:defRPr/>
            </a:pPr>
            <a:r>
              <a:rPr lang="he-IL" sz="1800" b="1" dirty="0">
                <a:solidFill>
                  <a:schemeClr val="accent2"/>
                </a:solidFill>
                <a:latin typeface="Arial" pitchFamily="34" charset="0"/>
              </a:rPr>
              <a:t>300</a:t>
            </a:r>
            <a:endParaRPr lang="en-US" sz="1800" b="1" dirty="0">
              <a:solidFill>
                <a:schemeClr val="accent2"/>
              </a:solidFill>
              <a:latin typeface="Arial" pitchFamily="34" charset="0"/>
            </a:endParaRPr>
          </a:p>
        </p:txBody>
      </p:sp>
      <p:sp>
        <p:nvSpPr>
          <p:cNvPr id="32772" name="Text Box 6"/>
          <p:cNvSpPr txBox="1">
            <a:spLocks noChangeArrowheads="1"/>
          </p:cNvSpPr>
          <p:nvPr/>
        </p:nvSpPr>
        <p:spPr bwMode="auto">
          <a:xfrm>
            <a:off x="395288" y="5876925"/>
            <a:ext cx="834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400" b="1">
                <a:latin typeface="Arial" panose="020B0604020202020204" pitchFamily="34" charset="0"/>
                <a:cs typeface="Arial" panose="020B0604020202020204" pitchFamily="34" charset="0"/>
              </a:rPr>
              <a:t>יש לציין ליד כל קורס את מספר המסגרת שלו (בלשונית המתאימה)</a:t>
            </a:r>
          </a:p>
        </p:txBody>
      </p:sp>
      <p:sp>
        <p:nvSpPr>
          <p:cNvPr id="32773" name="Text Box 2"/>
          <p:cNvSpPr txBox="1">
            <a:spLocks noChangeArrowheads="1"/>
          </p:cNvSpPr>
          <p:nvPr/>
        </p:nvSpPr>
        <p:spPr bwMode="auto">
          <a:xfrm>
            <a:off x="1125538" y="476250"/>
            <a:ext cx="6891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u="sng">
                <a:latin typeface="Arial" panose="020B0604020202020204" pitchFamily="34" charset="0"/>
                <a:cs typeface="Arial" panose="020B0604020202020204" pitchFamily="34" charset="0"/>
              </a:rPr>
              <a:t>בחירת מסגרת ואופן העברת הנקודות</a:t>
            </a:r>
          </a:p>
        </p:txBody>
      </p:sp>
      <p:sp>
        <p:nvSpPr>
          <p:cNvPr id="32774"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a:cs typeface="Arial" panose="020B0604020202020204" pitchFamily="34" charset="0"/>
              </a:rPr>
              <a:t>בידינג</a:t>
            </a:r>
            <a:endParaRPr lang="he-IL" altLang="he-IL"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val="0"/>
              </a:ext>
            </a:extLst>
          </a:blip>
          <a:srcRect l="28577" t="17021" r="28831" b="52628"/>
          <a:stretch>
            <a:fillRect/>
          </a:stretch>
        </p:blipFill>
        <p:spPr bwMode="auto">
          <a:xfrm>
            <a:off x="0" y="1776413"/>
            <a:ext cx="9107488"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4"/>
          <p:cNvSpPr txBox="1">
            <a:spLocks noChangeArrowheads="1"/>
          </p:cNvSpPr>
          <p:nvPr/>
        </p:nvSpPr>
        <p:spPr bwMode="auto">
          <a:xfrm>
            <a:off x="0" y="47625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sz="2800" b="1">
                <a:cs typeface="Arial" panose="020B0604020202020204" pitchFamily="34" charset="0"/>
              </a:rPr>
              <a:t>נקודות שהועברו אל קורס/קבוצה מחליפות</a:t>
            </a:r>
          </a:p>
          <a:p>
            <a:pPr algn="ctr">
              <a:spcBef>
                <a:spcPct val="0"/>
              </a:spcBef>
              <a:buFontTx/>
              <a:buNone/>
            </a:pPr>
            <a:r>
              <a:rPr lang="he-IL" altLang="en-US" sz="2800" b="1">
                <a:cs typeface="Arial" panose="020B0604020202020204" pitchFamily="34" charset="0"/>
              </a:rPr>
              <a:t> את הנקודות שהוקצבו במקור</a:t>
            </a:r>
          </a:p>
        </p:txBody>
      </p:sp>
      <p:sp>
        <p:nvSpPr>
          <p:cNvPr id="33796"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a:cs typeface="Arial" panose="020B0604020202020204" pitchFamily="34" charset="0"/>
              </a:rPr>
              <a:t>בידינג</a:t>
            </a:r>
            <a:endParaRPr lang="he-IL" altLang="he-IL" sz="280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a:cs typeface="Arial" panose="020B0604020202020204" pitchFamily="34" charset="0"/>
              </a:rPr>
              <a:t>בידינג</a:t>
            </a:r>
            <a:endParaRPr lang="he-IL" altLang="he-IL" sz="2800">
              <a:latin typeface="Arial" panose="020B0604020202020204" pitchFamily="34" charset="0"/>
              <a:cs typeface="Arial" panose="020B0604020202020204" pitchFamily="34" charset="0"/>
            </a:endParaRPr>
          </a:p>
        </p:txBody>
      </p:sp>
      <p:sp>
        <p:nvSpPr>
          <p:cNvPr id="12" name="Text Box 9"/>
          <p:cNvSpPr txBox="1">
            <a:spLocks noChangeArrowheads="1"/>
          </p:cNvSpPr>
          <p:nvPr/>
        </p:nvSpPr>
        <p:spPr bwMode="auto">
          <a:xfrm>
            <a:off x="692150" y="1493838"/>
            <a:ext cx="7940675" cy="3416300"/>
          </a:xfrm>
          <a:prstGeom prst="rect">
            <a:avLst/>
          </a:prstGeom>
          <a:noFill/>
          <a:ln w="9525">
            <a:noFill/>
            <a:miter lim="800000"/>
            <a:headEnd/>
            <a:tailEnd/>
          </a:ln>
        </p:spPr>
        <p:txBody>
          <a:bodyPr>
            <a:spAutoFit/>
          </a:bodyPr>
          <a:lstStyle/>
          <a:p>
            <a:pPr>
              <a:lnSpc>
                <a:spcPct val="150000"/>
              </a:lnSpc>
              <a:defRPr/>
            </a:pPr>
            <a:r>
              <a:rPr lang="he-IL" altLang="en-US" dirty="0">
                <a:cs typeface="Arial" pitchFamily="34" charset="0"/>
              </a:rPr>
              <a:t>יש לסמן את כל הקורסים שברצונכם לקחת, </a:t>
            </a:r>
          </a:p>
          <a:p>
            <a:pPr>
              <a:lnSpc>
                <a:spcPct val="150000"/>
              </a:lnSpc>
              <a:defRPr/>
            </a:pPr>
            <a:r>
              <a:rPr lang="he-IL" altLang="en-US" b="1" dirty="0">
                <a:cs typeface="Arial" pitchFamily="34" charset="0"/>
              </a:rPr>
              <a:t>גם אלה שעבורם אין מגבלת מספר משתתפים.</a:t>
            </a:r>
          </a:p>
          <a:p>
            <a:pPr marL="457200" indent="-457200">
              <a:lnSpc>
                <a:spcPct val="150000"/>
              </a:lnSpc>
              <a:defRPr/>
            </a:pPr>
            <a:r>
              <a:rPr lang="he-IL" altLang="en-US" dirty="0">
                <a:cs typeface="Arial" pitchFamily="34" charset="0"/>
              </a:rPr>
              <a:t>קורסים כאלה יופיעו על המסך באחת משתי צורות: </a:t>
            </a:r>
          </a:p>
          <a:p>
            <a:pPr marL="449263" indent="-449263">
              <a:lnSpc>
                <a:spcPct val="150000"/>
              </a:lnSpc>
              <a:buFontTx/>
              <a:buAutoNum type="arabicPeriod"/>
              <a:defRPr/>
            </a:pPr>
            <a:r>
              <a:rPr lang="he-IL" altLang="en-US" dirty="0">
                <a:cs typeface="Arial" pitchFamily="34" charset="0"/>
              </a:rPr>
              <a:t>מספר 999 = אין מגבלה על מספר המשתתפים</a:t>
            </a:r>
          </a:p>
          <a:p>
            <a:pPr marL="457200" indent="-457200">
              <a:lnSpc>
                <a:spcPct val="150000"/>
              </a:lnSpc>
              <a:defRPr/>
            </a:pPr>
            <a:r>
              <a:rPr lang="he-IL" altLang="en-US" dirty="0">
                <a:cs typeface="Arial" pitchFamily="34" charset="0"/>
              </a:rPr>
              <a:t>2. 	מספר 888 = קורסים בהם מספר המשתתפים מוגבל ורשימת המתקבלים נקבעת ע"י המרצה</a:t>
            </a:r>
          </a:p>
        </p:txBody>
      </p:sp>
      <p:sp>
        <p:nvSpPr>
          <p:cNvPr id="34820" name="Text Box 2"/>
          <p:cNvSpPr txBox="1">
            <a:spLocks noChangeArrowheads="1"/>
          </p:cNvSpPr>
          <p:nvPr/>
        </p:nvSpPr>
        <p:spPr bwMode="auto">
          <a:xfrm>
            <a:off x="2132013" y="5076825"/>
            <a:ext cx="546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ניתן לבחור עד 30 קורסים ו/או קבוצות</a:t>
            </a:r>
          </a:p>
        </p:txBody>
      </p:sp>
      <p:sp>
        <p:nvSpPr>
          <p:cNvPr id="34821" name="Text Box 2"/>
          <p:cNvSpPr txBox="1">
            <a:spLocks noChangeArrowheads="1"/>
          </p:cNvSpPr>
          <p:nvPr/>
        </p:nvSpPr>
        <p:spPr bwMode="auto">
          <a:xfrm>
            <a:off x="1709738" y="765175"/>
            <a:ext cx="57610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u="sng">
                <a:latin typeface="Arial" panose="020B0604020202020204" pitchFamily="34" charset="0"/>
                <a:cs typeface="Arial" panose="020B0604020202020204" pitchFamily="34" charset="0"/>
              </a:rPr>
              <a:t>סימון קורסים שלא דורשים נקודות</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339975" y="736600"/>
            <a:ext cx="4464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en-US" b="1" u="sng">
                <a:latin typeface="Arial" panose="020B0604020202020204" pitchFamily="34" charset="0"/>
                <a:cs typeface="Arial" panose="020B0604020202020204" pitchFamily="34" charset="0"/>
              </a:rPr>
              <a:t>השלמת התהליך</a:t>
            </a:r>
          </a:p>
        </p:txBody>
      </p:sp>
      <p:sp>
        <p:nvSpPr>
          <p:cNvPr id="35843"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dirty="0" err="1">
                <a:cs typeface="Arial" panose="020B0604020202020204" pitchFamily="34" charset="0"/>
              </a:rPr>
              <a:t>בידינג</a:t>
            </a:r>
            <a:endParaRPr lang="he-IL" altLang="he-IL" sz="2800" dirty="0">
              <a:latin typeface="Arial" panose="020B0604020202020204" pitchFamily="34" charset="0"/>
              <a:cs typeface="Arial" panose="020B0604020202020204" pitchFamily="34" charset="0"/>
            </a:endParaRPr>
          </a:p>
        </p:txBody>
      </p:sp>
      <p:sp>
        <p:nvSpPr>
          <p:cNvPr id="31748" name="Text Box 4"/>
          <p:cNvSpPr txBox="1">
            <a:spLocks noChangeArrowheads="1"/>
          </p:cNvSpPr>
          <p:nvPr/>
        </p:nvSpPr>
        <p:spPr bwMode="auto">
          <a:xfrm>
            <a:off x="144463" y="1457325"/>
            <a:ext cx="88201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tabLst>
                <a:tab pos="27305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tabLst>
                <a:tab pos="273050" algn="l"/>
              </a:tabLst>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tabLst>
                <a:tab pos="273050" algn="l"/>
              </a:tabLst>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tabLst>
                <a:tab pos="273050" algn="l"/>
              </a:tabLst>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tabLst>
                <a:tab pos="273050" algn="l"/>
              </a:tabLst>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tabLst>
                <a:tab pos="273050" algn="l"/>
              </a:tabLst>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tabLst>
                <a:tab pos="273050" algn="l"/>
              </a:tabLst>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tabLst>
                <a:tab pos="273050" algn="l"/>
              </a:tabLst>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tabLst>
                <a:tab pos="273050" algn="l"/>
              </a:tabLst>
              <a:defRPr sz="2000">
                <a:solidFill>
                  <a:schemeClr val="tx1"/>
                </a:solidFill>
                <a:latin typeface="Times New Roman" panose="02020603050405020304" pitchFamily="18" charset="0"/>
                <a:cs typeface="Times New Roman" panose="02020603050405020304" pitchFamily="18" charset="0"/>
              </a:defRPr>
            </a:lvl9pPr>
          </a:lstStyle>
          <a:p>
            <a:pPr>
              <a:lnSpc>
                <a:spcPts val="4400"/>
              </a:lnSpc>
              <a:spcBef>
                <a:spcPct val="0"/>
              </a:spcBef>
            </a:pPr>
            <a:r>
              <a:rPr lang="he-IL" altLang="he-IL" sz="2800">
                <a:latin typeface="Arial" panose="020B0604020202020204" pitchFamily="34" charset="0"/>
                <a:cs typeface="Arial" panose="020B0604020202020204" pitchFamily="34" charset="0"/>
              </a:rPr>
              <a:t>ניתן לצאת מהמערכת בכל שלב לאחר "שמירה" של השינויים.</a:t>
            </a:r>
          </a:p>
          <a:p>
            <a:pPr>
              <a:lnSpc>
                <a:spcPts val="4400"/>
              </a:lnSpc>
              <a:spcBef>
                <a:spcPct val="0"/>
              </a:spcBef>
            </a:pPr>
            <a:r>
              <a:rPr lang="he-IL" altLang="he-IL" sz="2800">
                <a:latin typeface="Arial" panose="020B0604020202020204" pitchFamily="34" charset="0"/>
                <a:cs typeface="Arial" panose="020B0604020202020204" pitchFamily="34" charset="0"/>
              </a:rPr>
              <a:t>ניתן לשנות את הבחירה במשך כל תקופת הבידינג.</a:t>
            </a:r>
          </a:p>
          <a:p>
            <a:pPr>
              <a:lnSpc>
                <a:spcPts val="4400"/>
              </a:lnSpc>
              <a:spcBef>
                <a:spcPct val="0"/>
              </a:spcBef>
            </a:pPr>
            <a:r>
              <a:rPr lang="he-IL" altLang="he-IL" sz="2800">
                <a:latin typeface="Arial" panose="020B0604020202020204" pitchFamily="34" charset="0"/>
                <a:cs typeface="Arial" panose="020B0604020202020204" pitchFamily="34" charset="0"/>
              </a:rPr>
              <a:t>בסיום מומלץ להוציא תדפיס של רשימת הקורסים.</a:t>
            </a:r>
            <a:endParaRPr lang="en-US" altLang="he-IL"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animEffect transition="in" filter="fade">
                                      <p:cBhvr>
                                        <p:cTn id="7" dur="500"/>
                                        <p:tgtEl>
                                          <p:spTgt spid="3174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8">
                                            <p:txEl>
                                              <p:pRg st="2" end="2"/>
                                            </p:txEl>
                                          </p:spTgt>
                                        </p:tgtEl>
                                        <p:attrNameLst>
                                          <p:attrName>style.visibility</p:attrName>
                                        </p:attrNameLst>
                                      </p:cBhvr>
                                      <p:to>
                                        <p:strVal val="visible"/>
                                      </p:to>
                                    </p:set>
                                    <p:animEffect transition="in" filter="fade">
                                      <p:cBhvr>
                                        <p:cTn id="12" dur="500"/>
                                        <p:tgtEl>
                                          <p:spTgt spid="31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0" y="1474788"/>
            <a:ext cx="8964613" cy="3970337"/>
          </a:xfrm>
          <a:prstGeom prst="rect">
            <a:avLst/>
          </a:prstGeom>
          <a:noFill/>
          <a:ln w="9525">
            <a:noFill/>
            <a:miter lim="800000"/>
            <a:headEnd/>
            <a:tailEnd/>
          </a:ln>
        </p:spPr>
        <p:txBody>
          <a:bodyPr>
            <a:spAutoFit/>
          </a:bodyPr>
          <a:lstStyle/>
          <a:p>
            <a:pPr marL="361950" indent="-361950">
              <a:lnSpc>
                <a:spcPct val="150000"/>
              </a:lnSpc>
              <a:defRPr/>
            </a:pPr>
            <a:r>
              <a:rPr lang="he-IL" sz="2800" dirty="0">
                <a:latin typeface="Arial" pitchFamily="34" charset="0"/>
                <a:cs typeface="Arial" pitchFamily="34" charset="0"/>
              </a:rPr>
              <a:t>	לפי הבחינה הפסיכומטרית, סיווג רמת האנגלית של </a:t>
            </a:r>
          </a:p>
          <a:p>
            <a:pPr marL="361950" indent="-361950">
              <a:lnSpc>
                <a:spcPct val="150000"/>
              </a:lnSpc>
              <a:defRPr/>
            </a:pPr>
            <a:r>
              <a:rPr lang="he-IL" sz="2800" dirty="0">
                <a:latin typeface="Arial" pitchFamily="34" charset="0"/>
                <a:cs typeface="Arial" pitchFamily="34" charset="0"/>
              </a:rPr>
              <a:t>	המועמדים ללימודים בפקולטה למדעי החיים הוא ב-3 רמות:</a:t>
            </a:r>
          </a:p>
          <a:p>
            <a:pPr marL="457200" indent="-457200">
              <a:lnSpc>
                <a:spcPct val="150000"/>
              </a:lnSpc>
              <a:buFont typeface="Arial" panose="020B0604020202020204" pitchFamily="34" charset="0"/>
              <a:buChar char="•"/>
              <a:defRPr/>
            </a:pPr>
            <a:r>
              <a:rPr lang="he-IL" sz="2800" dirty="0">
                <a:latin typeface="Arial" pitchFamily="34" charset="0"/>
                <a:cs typeface="Arial" pitchFamily="34" charset="0"/>
              </a:rPr>
              <a:t>פטור - לא זקוקים לקורסי אנגלית.</a:t>
            </a:r>
          </a:p>
          <a:p>
            <a:pPr marL="457200" indent="-457200">
              <a:lnSpc>
                <a:spcPct val="150000"/>
              </a:lnSpc>
              <a:buFont typeface="Arial" panose="020B0604020202020204" pitchFamily="34" charset="0"/>
              <a:buChar char="•"/>
              <a:defRPr/>
            </a:pPr>
            <a:r>
              <a:rPr lang="he-IL" sz="2800" dirty="0">
                <a:latin typeface="Arial" pitchFamily="34" charset="0"/>
                <a:cs typeface="Arial" pitchFamily="34" charset="0"/>
              </a:rPr>
              <a:t>מתקדמים ב' - קורס אנגלית אחד (שנה א' , סמסטר א</a:t>
            </a:r>
            <a:r>
              <a:rPr lang="he-IL" sz="2800" dirty="0" smtClean="0">
                <a:latin typeface="Arial" pitchFamily="34" charset="0"/>
                <a:cs typeface="Arial" pitchFamily="34" charset="0"/>
              </a:rPr>
              <a:t>' או ב') </a:t>
            </a:r>
            <a:r>
              <a:rPr lang="he-IL" sz="2800" dirty="0">
                <a:latin typeface="Arial" pitchFamily="34" charset="0"/>
                <a:cs typeface="Arial" pitchFamily="34" charset="0"/>
              </a:rPr>
              <a:t>.</a:t>
            </a:r>
          </a:p>
          <a:p>
            <a:pPr marL="457200" indent="-457200">
              <a:lnSpc>
                <a:spcPct val="150000"/>
              </a:lnSpc>
              <a:buFont typeface="Arial" panose="020B0604020202020204" pitchFamily="34" charset="0"/>
              <a:buChar char="•"/>
              <a:defRPr/>
            </a:pPr>
            <a:r>
              <a:rPr lang="he-IL" sz="2800" dirty="0">
                <a:latin typeface="Arial" pitchFamily="34" charset="0"/>
                <a:cs typeface="Arial" pitchFamily="34" charset="0"/>
              </a:rPr>
              <a:t>מתקדמים א' - שני קורסי אנגלית (שנה א' , סמסטר א' + ב').	</a:t>
            </a:r>
          </a:p>
        </p:txBody>
      </p:sp>
      <p:sp>
        <p:nvSpPr>
          <p:cNvPr id="36867" name="Text Box 9"/>
          <p:cNvSpPr txBox="1">
            <a:spLocks noChangeArrowheads="1"/>
          </p:cNvSpPr>
          <p:nvPr/>
        </p:nvSpPr>
        <p:spPr bwMode="auto">
          <a:xfrm>
            <a:off x="3297238" y="755650"/>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he-IL" altLang="en-US" b="1" u="sng">
                <a:latin typeface="Arial" panose="020B0604020202020204" pitchFamily="34" charset="0"/>
                <a:cs typeface="Arial" panose="020B0604020202020204" pitchFamily="34" charset="0"/>
              </a:rPr>
              <a:t>לימודי אנגלית</a:t>
            </a:r>
            <a:endParaRPr lang="en-US" altLang="en-US" b="1" u="sng">
              <a:latin typeface="Arial" panose="020B0604020202020204" pitchFamily="34" charset="0"/>
              <a:cs typeface="Arial" panose="020B0604020202020204" pitchFamily="34" charset="0"/>
            </a:endParaRPr>
          </a:p>
        </p:txBody>
      </p:sp>
      <p:sp>
        <p:nvSpPr>
          <p:cNvPr id="5"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dirty="0" err="1">
                <a:cs typeface="Arial" panose="020B0604020202020204" pitchFamily="34" charset="0"/>
              </a:rPr>
              <a:t>בידינג</a:t>
            </a:r>
            <a:endParaRPr lang="he-IL" altLang="he-IL"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611188" y="1108075"/>
            <a:ext cx="7921625" cy="5909310"/>
          </a:xfrm>
          <a:prstGeom prst="rect">
            <a:avLst/>
          </a:prstGeom>
          <a:noFill/>
          <a:ln w="9525">
            <a:noFill/>
            <a:miter lim="800000"/>
            <a:headEnd/>
            <a:tailEnd/>
          </a:ln>
        </p:spPr>
        <p:txBody>
          <a:bodyPr>
            <a:spAutoFit/>
          </a:bodyPr>
          <a:lstStyle/>
          <a:p>
            <a:pPr algn="ctr">
              <a:lnSpc>
                <a:spcPct val="150000"/>
              </a:lnSpc>
              <a:defRPr/>
            </a:pPr>
            <a:r>
              <a:rPr lang="he-IL" sz="2800" u="sng" dirty="0">
                <a:latin typeface="Arial" pitchFamily="34" charset="0"/>
                <a:cs typeface="Arial" pitchFamily="34" charset="0"/>
              </a:rPr>
              <a:t>תלמידים שרמת האנגלית שלהם "מתקדמים א" </a:t>
            </a:r>
          </a:p>
          <a:p>
            <a:pPr algn="ctr">
              <a:lnSpc>
                <a:spcPct val="150000"/>
              </a:lnSpc>
              <a:defRPr/>
            </a:pPr>
            <a:r>
              <a:rPr lang="he-IL" altLang="en-US" sz="2800" u="sng" dirty="0" smtClean="0">
                <a:solidFill>
                  <a:srgbClr val="FF0000"/>
                </a:solidFill>
                <a:latin typeface="Arial" charset="0"/>
                <a:cs typeface="Arial" charset="0"/>
              </a:rPr>
              <a:t>שימו </a:t>
            </a:r>
            <a:r>
              <a:rPr lang="he-IL" altLang="en-US" sz="2800" u="sng" dirty="0">
                <a:solidFill>
                  <a:srgbClr val="FF0000"/>
                </a:solidFill>
                <a:latin typeface="Arial" charset="0"/>
                <a:cs typeface="Arial" charset="0"/>
              </a:rPr>
              <a:t>לב</a:t>
            </a:r>
            <a:r>
              <a:rPr lang="he-IL" altLang="en-US" sz="2800" dirty="0">
                <a:solidFill>
                  <a:srgbClr val="FF0000"/>
                </a:solidFill>
                <a:latin typeface="Arial" charset="0"/>
                <a:cs typeface="Arial" charset="0"/>
              </a:rPr>
              <a:t>!!!</a:t>
            </a:r>
            <a:r>
              <a:rPr lang="he-IL" sz="2800" dirty="0">
                <a:latin typeface="Arial" pitchFamily="34" charset="0"/>
                <a:cs typeface="Arial" pitchFamily="34" charset="0"/>
              </a:rPr>
              <a:t> </a:t>
            </a:r>
          </a:p>
          <a:p>
            <a:pPr algn="ctr">
              <a:lnSpc>
                <a:spcPct val="150000"/>
              </a:lnSpc>
              <a:defRPr/>
            </a:pPr>
            <a:r>
              <a:rPr lang="he-IL" sz="2800" dirty="0">
                <a:solidFill>
                  <a:srgbClr val="FF0000"/>
                </a:solidFill>
                <a:latin typeface="Arial" pitchFamily="34" charset="0"/>
                <a:cs typeface="Arial" pitchFamily="34" charset="0"/>
              </a:rPr>
              <a:t>עליכם להירשם לשני קורסי האנגלית בנפרד </a:t>
            </a:r>
          </a:p>
          <a:p>
            <a:pPr algn="ctr">
              <a:lnSpc>
                <a:spcPct val="150000"/>
              </a:lnSpc>
              <a:defRPr/>
            </a:pPr>
            <a:r>
              <a:rPr lang="he-IL" sz="2800" dirty="0">
                <a:solidFill>
                  <a:srgbClr val="FF0000"/>
                </a:solidFill>
                <a:latin typeface="Arial" pitchFamily="34" charset="0"/>
                <a:cs typeface="Arial" pitchFamily="34" charset="0"/>
              </a:rPr>
              <a:t>באתר בית הספר לשפות</a:t>
            </a:r>
          </a:p>
          <a:p>
            <a:pPr algn="ctr">
              <a:lnSpc>
                <a:spcPct val="150000"/>
              </a:lnSpc>
              <a:defRPr/>
            </a:pPr>
            <a:r>
              <a:rPr lang="he-IL" altLang="en-US" sz="2800" dirty="0">
                <a:solidFill>
                  <a:srgbClr val="FF0000"/>
                </a:solidFill>
                <a:latin typeface="Arial" pitchFamily="34" charset="0"/>
                <a:cs typeface="Arial" pitchFamily="34" charset="0"/>
              </a:rPr>
              <a:t>בין התאריכים </a:t>
            </a:r>
            <a:r>
              <a:rPr lang="he-IL" altLang="en-US" sz="2800" dirty="0" smtClean="0">
                <a:solidFill>
                  <a:srgbClr val="FF0000"/>
                </a:solidFill>
                <a:latin typeface="Arial" pitchFamily="34" charset="0"/>
                <a:cs typeface="Arial" pitchFamily="34" charset="0"/>
              </a:rPr>
              <a:t>13/10/20 </a:t>
            </a:r>
            <a:r>
              <a:rPr lang="he-IL" altLang="en-US" sz="2800" dirty="0">
                <a:solidFill>
                  <a:srgbClr val="FF0000"/>
                </a:solidFill>
                <a:latin typeface="Arial" pitchFamily="34" charset="0"/>
                <a:cs typeface="Arial" pitchFamily="34" charset="0"/>
              </a:rPr>
              <a:t>- </a:t>
            </a:r>
            <a:r>
              <a:rPr lang="he-IL" altLang="en-US" sz="2800" dirty="0" smtClean="0">
                <a:solidFill>
                  <a:srgbClr val="FF0000"/>
                </a:solidFill>
                <a:latin typeface="Arial" pitchFamily="34" charset="0"/>
                <a:cs typeface="Arial" pitchFamily="34" charset="0"/>
              </a:rPr>
              <a:t>1/9/20</a:t>
            </a:r>
            <a:endParaRPr lang="he-IL" altLang="en-US" sz="2800" dirty="0">
              <a:solidFill>
                <a:srgbClr val="FF0000"/>
              </a:solidFill>
              <a:latin typeface="Arial" pitchFamily="34" charset="0"/>
              <a:cs typeface="Arial" pitchFamily="34" charset="0"/>
            </a:endParaRPr>
          </a:p>
          <a:p>
            <a:pPr algn="ctr">
              <a:lnSpc>
                <a:spcPct val="150000"/>
              </a:lnSpc>
              <a:defRPr/>
            </a:pPr>
            <a:r>
              <a:rPr lang="he-IL" sz="2800" dirty="0">
                <a:latin typeface="Arial" pitchFamily="34" charset="0"/>
                <a:cs typeface="Arial" pitchFamily="34" charset="0"/>
              </a:rPr>
              <a:t>(רק </a:t>
            </a:r>
            <a:r>
              <a:rPr lang="he-IL" sz="2800" u="sng" dirty="0">
                <a:latin typeface="Arial" pitchFamily="34" charset="0"/>
                <a:cs typeface="Arial" pitchFamily="34" charset="0"/>
              </a:rPr>
              <a:t>לאחר</a:t>
            </a:r>
            <a:r>
              <a:rPr lang="he-IL" sz="2800" dirty="0">
                <a:latin typeface="Arial" pitchFamily="34" charset="0"/>
                <a:cs typeface="Arial" pitchFamily="34" charset="0"/>
              </a:rPr>
              <a:t> קבלת תוצאות </a:t>
            </a:r>
            <a:r>
              <a:rPr lang="he-IL" sz="2800" dirty="0" err="1">
                <a:latin typeface="Arial" pitchFamily="34" charset="0"/>
                <a:cs typeface="Arial" pitchFamily="34" charset="0"/>
              </a:rPr>
              <a:t>הבידינג</a:t>
            </a:r>
            <a:r>
              <a:rPr lang="he-IL" sz="2800" dirty="0">
                <a:latin typeface="Arial" pitchFamily="34" charset="0"/>
                <a:cs typeface="Arial" pitchFamily="34" charset="0"/>
              </a:rPr>
              <a:t> כדי לבחור בקבוצת האנגלית המתאימה למערכת השעות בה שובצתם)</a:t>
            </a:r>
          </a:p>
          <a:p>
            <a:pPr algn="ctr">
              <a:lnSpc>
                <a:spcPct val="150000"/>
              </a:lnSpc>
              <a:defRPr/>
            </a:pPr>
            <a:endParaRPr lang="he-IL" sz="2800" dirty="0">
              <a:latin typeface="Arial" pitchFamily="34" charset="0"/>
              <a:cs typeface="Arial" pitchFamily="34" charset="0"/>
            </a:endParaRPr>
          </a:p>
          <a:p>
            <a:pPr marL="361950" indent="-361950">
              <a:lnSpc>
                <a:spcPct val="150000"/>
              </a:lnSpc>
              <a:defRPr/>
            </a:pPr>
            <a:endParaRPr lang="he-IL" sz="2800" dirty="0">
              <a:latin typeface="Arial" pitchFamily="34" charset="0"/>
              <a:cs typeface="Arial" pitchFamily="34" charset="0"/>
            </a:endParaRPr>
          </a:p>
        </p:txBody>
      </p:sp>
      <p:sp>
        <p:nvSpPr>
          <p:cNvPr id="41988" name="Text Box 9"/>
          <p:cNvSpPr txBox="1">
            <a:spLocks noChangeArrowheads="1"/>
          </p:cNvSpPr>
          <p:nvPr/>
        </p:nvSpPr>
        <p:spPr bwMode="auto">
          <a:xfrm>
            <a:off x="3322638" y="593725"/>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u="sng">
                <a:latin typeface="Arial" pitchFamily="34" charset="0"/>
                <a:cs typeface="Arial" pitchFamily="34" charset="0"/>
              </a:rPr>
              <a:t>לימודי אנגלית</a:t>
            </a:r>
            <a:endParaRPr lang="en-US" altLang="en-US" b="1" u="sng">
              <a:latin typeface="Arial" pitchFamily="34" charset="0"/>
              <a:cs typeface="Arial" pitchFamily="34" charset="0"/>
            </a:endParaRPr>
          </a:p>
        </p:txBody>
      </p:sp>
      <p:sp>
        <p:nvSpPr>
          <p:cNvPr id="5"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he-IL" sz="2800" dirty="0" err="1">
                <a:cs typeface="Arial" panose="020B0604020202020204" pitchFamily="34" charset="0"/>
              </a:rPr>
              <a:t>בידינג</a:t>
            </a:r>
            <a:endParaRPr lang="he-IL" altLang="he-I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884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9"/>
          <p:cNvSpPr txBox="1">
            <a:spLocks noChangeArrowheads="1"/>
          </p:cNvSpPr>
          <p:nvPr/>
        </p:nvSpPr>
        <p:spPr bwMode="auto">
          <a:xfrm>
            <a:off x="3322638" y="593725"/>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u="sng">
                <a:latin typeface="Arial" pitchFamily="34" charset="0"/>
                <a:cs typeface="Arial" pitchFamily="34" charset="0"/>
              </a:rPr>
              <a:t>לימודי אנגלית</a:t>
            </a:r>
            <a:endParaRPr lang="en-US" altLang="en-US" b="1" u="sng">
              <a:latin typeface="Arial" pitchFamily="34" charset="0"/>
              <a:cs typeface="Arial" pitchFamily="34" charset="0"/>
            </a:endParaRPr>
          </a:p>
        </p:txBody>
      </p:sp>
      <p:sp>
        <p:nvSpPr>
          <p:cNvPr id="43011"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
        <p:nvSpPr>
          <p:cNvPr id="6" name="Text Box 4"/>
          <p:cNvSpPr txBox="1">
            <a:spLocks noChangeArrowheads="1"/>
          </p:cNvSpPr>
          <p:nvPr/>
        </p:nvSpPr>
        <p:spPr bwMode="auto">
          <a:xfrm>
            <a:off x="611188" y="1108075"/>
            <a:ext cx="7921625" cy="5909310"/>
          </a:xfrm>
          <a:prstGeom prst="rect">
            <a:avLst/>
          </a:prstGeom>
          <a:noFill/>
          <a:ln w="9525">
            <a:noFill/>
            <a:miter lim="800000"/>
            <a:headEnd/>
            <a:tailEnd/>
          </a:ln>
        </p:spPr>
        <p:txBody>
          <a:bodyPr>
            <a:spAutoFit/>
          </a:bodyPr>
          <a:lstStyle/>
          <a:p>
            <a:pPr algn="ctr">
              <a:lnSpc>
                <a:spcPct val="150000"/>
              </a:lnSpc>
              <a:defRPr/>
            </a:pPr>
            <a:r>
              <a:rPr lang="he-IL" sz="2800" u="sng" dirty="0">
                <a:latin typeface="Arial" pitchFamily="34" charset="0"/>
                <a:cs typeface="Arial" pitchFamily="34" charset="0"/>
              </a:rPr>
              <a:t>תלמידים שרמת האנגלית שלהם "מתקדמים ב" </a:t>
            </a:r>
          </a:p>
          <a:p>
            <a:pPr algn="ctr">
              <a:lnSpc>
                <a:spcPct val="150000"/>
              </a:lnSpc>
              <a:defRPr/>
            </a:pPr>
            <a:r>
              <a:rPr lang="he-IL" altLang="en-US" sz="2800" u="sng" dirty="0" smtClean="0">
                <a:solidFill>
                  <a:srgbClr val="FF0000"/>
                </a:solidFill>
                <a:latin typeface="Arial" charset="0"/>
                <a:cs typeface="Arial" charset="0"/>
              </a:rPr>
              <a:t>שימו </a:t>
            </a:r>
            <a:r>
              <a:rPr lang="he-IL" altLang="en-US" sz="2800" u="sng" dirty="0">
                <a:solidFill>
                  <a:srgbClr val="FF0000"/>
                </a:solidFill>
                <a:latin typeface="Arial" charset="0"/>
                <a:cs typeface="Arial" charset="0"/>
              </a:rPr>
              <a:t>לב</a:t>
            </a:r>
            <a:r>
              <a:rPr lang="he-IL" altLang="en-US" sz="2800" dirty="0">
                <a:solidFill>
                  <a:srgbClr val="FF0000"/>
                </a:solidFill>
                <a:latin typeface="Arial" charset="0"/>
                <a:cs typeface="Arial" charset="0"/>
              </a:rPr>
              <a:t>!!!</a:t>
            </a:r>
            <a:r>
              <a:rPr lang="he-IL" sz="2800" dirty="0">
                <a:latin typeface="Arial" pitchFamily="34" charset="0"/>
                <a:cs typeface="Arial" pitchFamily="34" charset="0"/>
              </a:rPr>
              <a:t> </a:t>
            </a:r>
          </a:p>
          <a:p>
            <a:pPr algn="ctr">
              <a:lnSpc>
                <a:spcPct val="150000"/>
              </a:lnSpc>
              <a:defRPr/>
            </a:pPr>
            <a:r>
              <a:rPr lang="he-IL" sz="2800" dirty="0">
                <a:solidFill>
                  <a:srgbClr val="FF0000"/>
                </a:solidFill>
                <a:latin typeface="Arial" pitchFamily="34" charset="0"/>
                <a:cs typeface="Arial" pitchFamily="34" charset="0"/>
              </a:rPr>
              <a:t>עליכם להירשם לקורס האנגלית בנפרד </a:t>
            </a:r>
          </a:p>
          <a:p>
            <a:pPr algn="ctr">
              <a:lnSpc>
                <a:spcPct val="150000"/>
              </a:lnSpc>
              <a:defRPr/>
            </a:pPr>
            <a:r>
              <a:rPr lang="he-IL" sz="2800" dirty="0">
                <a:solidFill>
                  <a:srgbClr val="FF0000"/>
                </a:solidFill>
                <a:latin typeface="Arial" pitchFamily="34" charset="0"/>
                <a:cs typeface="Arial" pitchFamily="34" charset="0"/>
              </a:rPr>
              <a:t>באתר בית הספר לשפות</a:t>
            </a:r>
          </a:p>
          <a:p>
            <a:pPr algn="ctr">
              <a:lnSpc>
                <a:spcPct val="150000"/>
              </a:lnSpc>
              <a:defRPr/>
            </a:pPr>
            <a:r>
              <a:rPr lang="he-IL" altLang="en-US" sz="2800" dirty="0">
                <a:solidFill>
                  <a:srgbClr val="FF0000"/>
                </a:solidFill>
                <a:latin typeface="Arial" pitchFamily="34" charset="0"/>
                <a:cs typeface="Arial" pitchFamily="34" charset="0"/>
              </a:rPr>
              <a:t>בין התאריכים 13/10/20 </a:t>
            </a:r>
            <a:r>
              <a:rPr lang="he-IL" altLang="en-US" sz="2800" dirty="0" smtClean="0">
                <a:solidFill>
                  <a:srgbClr val="FF0000"/>
                </a:solidFill>
                <a:latin typeface="Arial" pitchFamily="34" charset="0"/>
                <a:cs typeface="Arial" pitchFamily="34" charset="0"/>
              </a:rPr>
              <a:t>- 1/9/20 או 10-11/2/21</a:t>
            </a:r>
            <a:endParaRPr lang="he-IL" altLang="en-US" sz="2800" dirty="0">
              <a:solidFill>
                <a:srgbClr val="FF0000"/>
              </a:solidFill>
              <a:latin typeface="Arial" pitchFamily="34" charset="0"/>
              <a:cs typeface="Arial" pitchFamily="34" charset="0"/>
            </a:endParaRPr>
          </a:p>
          <a:p>
            <a:pPr algn="ctr">
              <a:lnSpc>
                <a:spcPct val="150000"/>
              </a:lnSpc>
              <a:defRPr/>
            </a:pPr>
            <a:r>
              <a:rPr lang="he-IL" sz="2800" dirty="0" smtClean="0">
                <a:latin typeface="Arial" pitchFamily="34" charset="0"/>
                <a:cs typeface="Arial" pitchFamily="34" charset="0"/>
              </a:rPr>
              <a:t>(</a:t>
            </a:r>
            <a:r>
              <a:rPr lang="he-IL" sz="2800" dirty="0">
                <a:latin typeface="Arial" pitchFamily="34" charset="0"/>
                <a:cs typeface="Arial" pitchFamily="34" charset="0"/>
              </a:rPr>
              <a:t>רק </a:t>
            </a:r>
            <a:r>
              <a:rPr lang="he-IL" sz="2800" u="sng" dirty="0">
                <a:latin typeface="Arial" pitchFamily="34" charset="0"/>
                <a:cs typeface="Arial" pitchFamily="34" charset="0"/>
              </a:rPr>
              <a:t>לאחר</a:t>
            </a:r>
            <a:r>
              <a:rPr lang="he-IL" sz="2800" dirty="0">
                <a:latin typeface="Arial" pitchFamily="34" charset="0"/>
                <a:cs typeface="Arial" pitchFamily="34" charset="0"/>
              </a:rPr>
              <a:t> קבלת תוצאות </a:t>
            </a:r>
            <a:r>
              <a:rPr lang="he-IL" sz="2800" dirty="0" err="1">
                <a:latin typeface="Arial" pitchFamily="34" charset="0"/>
                <a:cs typeface="Arial" pitchFamily="34" charset="0"/>
              </a:rPr>
              <a:t>הבידינג</a:t>
            </a:r>
            <a:r>
              <a:rPr lang="he-IL" sz="2800" dirty="0">
                <a:latin typeface="Arial" pitchFamily="34" charset="0"/>
                <a:cs typeface="Arial" pitchFamily="34" charset="0"/>
              </a:rPr>
              <a:t> כדי לבחור בקבוצת האנגלית המתאימה למערכת השעות בה שובצתם)</a:t>
            </a:r>
          </a:p>
          <a:p>
            <a:pPr algn="ctr">
              <a:lnSpc>
                <a:spcPct val="150000"/>
              </a:lnSpc>
              <a:defRPr/>
            </a:pPr>
            <a:endParaRPr lang="he-IL" sz="2800" dirty="0">
              <a:latin typeface="Arial" pitchFamily="34" charset="0"/>
              <a:cs typeface="Arial" pitchFamily="34" charset="0"/>
            </a:endParaRPr>
          </a:p>
          <a:p>
            <a:pPr marL="361950" indent="-361950">
              <a:lnSpc>
                <a:spcPct val="150000"/>
              </a:lnSpc>
              <a:defRPr/>
            </a:pPr>
            <a:endParaRPr lang="he-IL" sz="2800" dirty="0">
              <a:latin typeface="Arial" pitchFamily="34" charset="0"/>
              <a:cs typeface="Arial" pitchFamily="34" charset="0"/>
            </a:endParaRPr>
          </a:p>
        </p:txBody>
      </p:sp>
    </p:spTree>
    <p:extLst>
      <p:ext uri="{BB962C8B-B14F-4D97-AF65-F5344CB8AC3E}">
        <p14:creationId xmlns:p14="http://schemas.microsoft.com/office/powerpoint/2010/main" val="1276806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7112000"/>
          </a:xfrm>
          <a:prstGeom prst="rect">
            <a:avLst/>
          </a:prstGeom>
          <a:gradFill flip="none" rotWithShape="1">
            <a:gsLst>
              <a:gs pos="1000">
                <a:srgbClr val="00576A"/>
              </a:gs>
              <a:gs pos="100000">
                <a:schemeClr val="accent5">
                  <a:lumMod val="20000"/>
                  <a:lumOff val="8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spcBef>
                <a:spcPts val="600"/>
              </a:spcBef>
              <a:defRPr/>
            </a:pPr>
            <a:endParaRPr lang="he-IL" sz="1200"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spcBef>
                <a:spcPts val="600"/>
              </a:spcBef>
              <a:defRPr/>
            </a:pPr>
            <a:r>
              <a:rPr lang="en-US"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he-IL" sz="3200"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9" name="Straight Connector 18"/>
          <p:cNvCxnSpPr/>
          <p:nvPr/>
        </p:nvCxnSpPr>
        <p:spPr>
          <a:xfrm>
            <a:off x="1811363" y="1042194"/>
            <a:ext cx="5475730" cy="0"/>
          </a:xfrm>
          <a:prstGeom prst="line">
            <a:avLst/>
          </a:prstGeom>
          <a:ln w="50800" cmpd="sng">
            <a:gradFill flip="none" rotWithShape="1">
              <a:gsLst>
                <a:gs pos="0">
                  <a:srgbClr val="66FFFF">
                    <a:alpha val="0"/>
                  </a:srgbClr>
                </a:gs>
                <a:gs pos="100000">
                  <a:srgbClr val="66FFFF">
                    <a:alpha val="0"/>
                  </a:srgbClr>
                </a:gs>
                <a:gs pos="50000">
                  <a:srgbClr val="66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0825" y="1076325"/>
            <a:ext cx="8607425" cy="1076325"/>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מסלול ביולוגיה + חטיבה </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3200" b="1" u="sng" kern="0" dirty="0" err="1"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הקבץ</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במדעי הרוח</a:t>
            </a:r>
            <a:endPar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לתלמידים מצטיינים</a:t>
            </a:r>
            <a:endParaRPr lang="he-IL" sz="3200" b="1" u="sng" dirty="0">
              <a:solidFill>
                <a:prstClr val="black"/>
              </a:solidFill>
            </a:endParaRPr>
          </a:p>
        </p:txBody>
      </p:sp>
      <p:sp>
        <p:nvSpPr>
          <p:cNvPr id="11" name="מלבן 10">
            <a:extLst/>
          </p:cNvPr>
          <p:cNvSpPr/>
          <p:nvPr/>
        </p:nvSpPr>
        <p:spPr>
          <a:xfrm>
            <a:off x="4119563" y="2252663"/>
            <a:ext cx="4664075" cy="440848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he-IL" sz="2700" dirty="0">
                <a:solidFill>
                  <a:prstClr val="black"/>
                </a:solidFill>
              </a:rPr>
              <a:t>"</a:t>
            </a:r>
            <a:r>
              <a:rPr lang="he-IL" dirty="0">
                <a:solidFill>
                  <a:prstClr val="black"/>
                </a:solidFill>
              </a:rPr>
              <a:t>זה </a:t>
            </a:r>
            <a:r>
              <a:rPr lang="he-IL" dirty="0" err="1">
                <a:solidFill>
                  <a:prstClr val="black"/>
                </a:solidFill>
              </a:rPr>
              <a:t>בדי.אן.איי</a:t>
            </a:r>
            <a:r>
              <a:rPr lang="he-IL" dirty="0">
                <a:solidFill>
                  <a:prstClr val="black"/>
                </a:solidFill>
              </a:rPr>
              <a:t> של אפּל, </a:t>
            </a:r>
            <a:r>
              <a:rPr lang="he-IL" b="1" dirty="0">
                <a:solidFill>
                  <a:srgbClr val="50B4C8"/>
                </a:solidFill>
              </a:rPr>
              <a:t>שטכנולוגיה</a:t>
            </a:r>
            <a:r>
              <a:rPr lang="he-IL" dirty="0">
                <a:solidFill>
                  <a:prstClr val="black"/>
                </a:solidFill>
              </a:rPr>
              <a:t> לבדה לא מספיקה. רק טכנולוגיה המשולבת יחד עם </a:t>
            </a:r>
            <a:r>
              <a:rPr lang="he-IL" b="1" dirty="0" err="1">
                <a:solidFill>
                  <a:srgbClr val="50B4C8"/>
                </a:solidFill>
              </a:rPr>
              <a:t>תוכנית</a:t>
            </a:r>
            <a:r>
              <a:rPr lang="he-IL" b="1" dirty="0">
                <a:solidFill>
                  <a:srgbClr val="50B4C8"/>
                </a:solidFill>
              </a:rPr>
              <a:t> רב-תחומית</a:t>
            </a:r>
            <a:r>
              <a:rPr lang="he-IL" i="1" dirty="0">
                <a:solidFill>
                  <a:srgbClr val="162F33"/>
                </a:solidFill>
              </a:rPr>
              <a:t>,</a:t>
            </a:r>
            <a:r>
              <a:rPr lang="he-IL" dirty="0">
                <a:solidFill>
                  <a:prstClr val="black"/>
                </a:solidFill>
              </a:rPr>
              <a:t> יחד עם </a:t>
            </a:r>
            <a:r>
              <a:rPr lang="he-IL" b="1" dirty="0">
                <a:solidFill>
                  <a:srgbClr val="50B4C8"/>
                </a:solidFill>
              </a:rPr>
              <a:t>מדעי הרוח</a:t>
            </a:r>
            <a:r>
              <a:rPr lang="he-IL" dirty="0">
                <a:solidFill>
                  <a:prstClr val="black"/>
                </a:solidFill>
              </a:rPr>
              <a:t>, מניבה לנו את התוצאות שמרגשות אותנו. זה נכון במיוחד במכשירים שלאחר דור הפי.סי"</a:t>
            </a:r>
          </a:p>
          <a:p>
            <a:pPr>
              <a:defRPr/>
            </a:pPr>
            <a:endParaRPr lang="en-US" sz="900" dirty="0">
              <a:solidFill>
                <a:prstClr val="black"/>
              </a:solidFill>
            </a:endParaRPr>
          </a:p>
          <a:p>
            <a:pPr>
              <a:defRPr/>
            </a:pPr>
            <a:r>
              <a:rPr lang="he-IL" sz="700" dirty="0">
                <a:solidFill>
                  <a:prstClr val="black"/>
                </a:solidFill>
              </a:rPr>
              <a:t> </a:t>
            </a:r>
            <a:r>
              <a:rPr lang="en-US" sz="1400" dirty="0">
                <a:solidFill>
                  <a:prstClr val="black"/>
                </a:solidFill>
              </a:rPr>
              <a:t>"It's in </a:t>
            </a:r>
            <a:r>
              <a:rPr lang="en-US" sz="1400" dirty="0">
                <a:solidFill>
                  <a:srgbClr val="50B4C8"/>
                </a:solidFill>
              </a:rPr>
              <a:t>Apple's</a:t>
            </a:r>
            <a:r>
              <a:rPr lang="en-US" sz="1400" dirty="0">
                <a:solidFill>
                  <a:prstClr val="black"/>
                </a:solidFill>
              </a:rPr>
              <a:t> DNA that technology alone is not enough — it's </a:t>
            </a:r>
            <a:r>
              <a:rPr lang="en-US" sz="1400" dirty="0">
                <a:solidFill>
                  <a:srgbClr val="50B4C8"/>
                </a:solidFill>
              </a:rPr>
              <a:t>technology</a:t>
            </a:r>
            <a:r>
              <a:rPr lang="en-US" sz="1400" dirty="0">
                <a:solidFill>
                  <a:prstClr val="black"/>
                </a:solidFill>
              </a:rPr>
              <a:t> married with </a:t>
            </a:r>
            <a:r>
              <a:rPr lang="en-US" b="1" dirty="0">
                <a:solidFill>
                  <a:srgbClr val="50B4C8"/>
                </a:solidFill>
              </a:rPr>
              <a:t>liberal arts</a:t>
            </a:r>
            <a:r>
              <a:rPr lang="en-US" sz="1400" dirty="0">
                <a:solidFill>
                  <a:prstClr val="black"/>
                </a:solidFill>
              </a:rPr>
              <a:t>, married with the </a:t>
            </a:r>
            <a:r>
              <a:rPr lang="en-US" b="1" dirty="0">
                <a:solidFill>
                  <a:srgbClr val="50B4C8"/>
                </a:solidFill>
              </a:rPr>
              <a:t>humanities</a:t>
            </a:r>
            <a:r>
              <a:rPr lang="en-US" sz="1400" dirty="0">
                <a:solidFill>
                  <a:prstClr val="black"/>
                </a:solidFill>
              </a:rPr>
              <a:t>, that yields us the result that makes our heart sing, and nowhere is that more true than in these post-PC devices“</a:t>
            </a:r>
            <a:br>
              <a:rPr lang="en-US" sz="1400" dirty="0">
                <a:solidFill>
                  <a:prstClr val="black"/>
                </a:solidFill>
              </a:rPr>
            </a:br>
            <a:r>
              <a:rPr lang="en-US" sz="1050" dirty="0">
                <a:solidFill>
                  <a:prstClr val="black"/>
                </a:solidFill>
              </a:rPr>
              <a:t/>
            </a:r>
            <a:br>
              <a:rPr lang="en-US" sz="1050" dirty="0">
                <a:solidFill>
                  <a:prstClr val="black"/>
                </a:solidFill>
              </a:rPr>
            </a:br>
            <a:r>
              <a:rPr lang="en-US" sz="1200" dirty="0">
                <a:solidFill>
                  <a:srgbClr val="50B4C8"/>
                </a:solidFill>
              </a:rPr>
              <a:t>STEVE JOBS</a:t>
            </a:r>
            <a:endParaRPr lang="he-IL" sz="1200" dirty="0">
              <a:solidFill>
                <a:srgbClr val="50B4C8"/>
              </a:solidFill>
            </a:endParaRPr>
          </a:p>
        </p:txBody>
      </p:sp>
      <p:pic>
        <p:nvPicPr>
          <p:cNvPr id="45062" name="תמונה 11" descr="10 Mandamientos de &lt;strong&gt;Steve&lt;/strong&gt; &lt;strong&gt;Jobs&lt;/strong&gt; - SerGerente.ne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52663"/>
            <a:ext cx="37147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מציין מיקום תוכן 3"/>
          <p:cNvPicPr>
            <a:picLocks noChangeAspect="1"/>
          </p:cNvPicPr>
          <p:nvPr/>
        </p:nvPicPr>
        <p:blipFill>
          <a:blip r:embed="rId3">
            <a:extLst>
              <a:ext uri="{28A0092B-C50C-407E-A947-70E740481C1C}">
                <a14:useLocalDpi xmlns:a14="http://schemas.microsoft.com/office/drawing/2010/main" val="0"/>
              </a:ext>
            </a:extLst>
          </a:blip>
          <a:srcRect l="1862"/>
          <a:stretch>
            <a:fillRect/>
          </a:stretch>
        </p:blipFill>
        <p:spPr bwMode="auto">
          <a:xfrm>
            <a:off x="66675" y="144463"/>
            <a:ext cx="40338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19"/>
          <p:cNvSpPr>
            <a:spLocks noChangeArrowheads="1"/>
          </p:cNvSpPr>
          <p:nvPr/>
        </p:nvSpPr>
        <p:spPr bwMode="auto">
          <a:xfrm rot="-641056">
            <a:off x="6097588" y="1584325"/>
            <a:ext cx="4240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grpSp>
        <p:nvGrpSpPr>
          <p:cNvPr id="45065" name="Group 28"/>
          <p:cNvGrpSpPr>
            <a:grpSpLocks noChangeAspect="1"/>
          </p:cNvGrpSpPr>
          <p:nvPr/>
        </p:nvGrpSpPr>
        <p:grpSpPr bwMode="auto">
          <a:xfrm>
            <a:off x="4243388" y="203200"/>
            <a:ext cx="4795837" cy="703263"/>
            <a:chOff x="415023" y="492686"/>
            <a:chExt cx="8620175" cy="1262467"/>
          </a:xfrm>
        </p:grpSpPr>
        <p:pic>
          <p:nvPicPr>
            <p:cNvPr id="45067" name="Picture 29"/>
            <p:cNvPicPr>
              <a:picLocks noChangeAspect="1"/>
            </p:cNvPicPr>
            <p:nvPr/>
          </p:nvPicPr>
          <p:blipFill>
            <a:blip r:embed="rId4">
              <a:extLst>
                <a:ext uri="{28A0092B-C50C-407E-A947-70E740481C1C}">
                  <a14:useLocalDpi xmlns:a14="http://schemas.microsoft.com/office/drawing/2010/main" val="0"/>
                </a:ext>
              </a:extLst>
            </a:blip>
            <a:srcRect b="43188"/>
            <a:stretch>
              <a:fillRect/>
            </a:stretch>
          </p:blipFill>
          <p:spPr bwMode="auto">
            <a:xfrm>
              <a:off x="2324099" y="492687"/>
              <a:ext cx="4776283" cy="12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30"/>
            <p:cNvPicPr>
              <a:picLocks noChangeAspect="1"/>
            </p:cNvPicPr>
            <p:nvPr/>
          </p:nvPicPr>
          <p:blipFill>
            <a:blip r:embed="rId4">
              <a:extLst>
                <a:ext uri="{28A0092B-C50C-407E-A947-70E740481C1C}">
                  <a14:useLocalDpi xmlns:a14="http://schemas.microsoft.com/office/drawing/2010/main" val="0"/>
                </a:ext>
              </a:extLst>
            </a:blip>
            <a:srcRect l="47452" t="56979"/>
            <a:stretch>
              <a:fillRect/>
            </a:stretch>
          </p:blipFill>
          <p:spPr bwMode="auto">
            <a:xfrm>
              <a:off x="6525345" y="59881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31"/>
            <p:cNvPicPr>
              <a:picLocks noChangeAspect="1"/>
            </p:cNvPicPr>
            <p:nvPr/>
          </p:nvPicPr>
          <p:blipFill>
            <a:blip r:embed="rId4">
              <a:extLst>
                <a:ext uri="{28A0092B-C50C-407E-A947-70E740481C1C}">
                  <a14:useLocalDpi xmlns:a14="http://schemas.microsoft.com/office/drawing/2010/main" val="0"/>
                </a:ext>
              </a:extLst>
            </a:blip>
            <a:srcRect l="-2838" t="55540" r="50290" b="1439"/>
            <a:stretch>
              <a:fillRect/>
            </a:stretch>
          </p:blipFill>
          <p:spPr bwMode="auto">
            <a:xfrm>
              <a:off x="415023" y="49268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6" name="Rectangle 12"/>
          <p:cNvSpPr>
            <a:spLocks noChangeArrowheads="1"/>
          </p:cNvSpPr>
          <p:nvPr/>
        </p:nvSpPr>
        <p:spPr bwMode="auto">
          <a:xfrm rot="-641056">
            <a:off x="-1246188" y="1584325"/>
            <a:ext cx="4238626"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Tree>
    <p:extLst>
      <p:ext uri="{BB962C8B-B14F-4D97-AF65-F5344CB8AC3E}">
        <p14:creationId xmlns:p14="http://schemas.microsoft.com/office/powerpoint/2010/main" val="3619739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7112000"/>
          </a:xfrm>
          <a:prstGeom prst="rect">
            <a:avLst/>
          </a:prstGeom>
          <a:gradFill flip="none" rotWithShape="1">
            <a:gsLst>
              <a:gs pos="1000">
                <a:srgbClr val="00576A"/>
              </a:gs>
              <a:gs pos="100000">
                <a:schemeClr val="accent5">
                  <a:lumMod val="20000"/>
                  <a:lumOff val="8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e-IL" sz="3200" b="1" kern="0" dirty="0">
              <a:solidFill>
                <a:schemeClr val="tx2">
                  <a:lumMod val="75000"/>
                </a:scheme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9" name="Straight Connector 18"/>
          <p:cNvCxnSpPr/>
          <p:nvPr/>
        </p:nvCxnSpPr>
        <p:spPr>
          <a:xfrm>
            <a:off x="1811363" y="1042194"/>
            <a:ext cx="5475730" cy="0"/>
          </a:xfrm>
          <a:prstGeom prst="line">
            <a:avLst/>
          </a:prstGeom>
          <a:ln w="50800" cmpd="sng">
            <a:gradFill flip="none" rotWithShape="1">
              <a:gsLst>
                <a:gs pos="0">
                  <a:srgbClr val="66FFFF">
                    <a:alpha val="0"/>
                  </a:srgbClr>
                </a:gs>
                <a:gs pos="100000">
                  <a:srgbClr val="66FFFF">
                    <a:alpha val="0"/>
                  </a:srgbClr>
                </a:gs>
                <a:gs pos="50000">
                  <a:srgbClr val="66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2276475"/>
            <a:ext cx="8943975" cy="2246769"/>
          </a:xfrm>
          <a:prstGeom prst="rect">
            <a:avLst/>
          </a:prstGeom>
          <a:noFill/>
        </p:spPr>
        <p:txBody>
          <a:bodyPr rtlCol="1">
            <a:spAutoFit/>
          </a:bodyPr>
          <a:lstStyle/>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תואר בביולוגיה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העשרה - היסטוריה, פילוסופיה והעתיד של המדע והטכנולוגיה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פיתוח כישורי יסוד בחשיבה הומניסטית: </a:t>
            </a:r>
          </a:p>
          <a:p>
            <a:pPr>
              <a:spcBef>
                <a:spcPts val="600"/>
              </a:spcBef>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b="1" kern="0" dirty="0">
                <a:solidFill>
                  <a:srgbClr val="0033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פרשנות, ביקורתיות, יצירתיות, אתיקה, כתיבה ורטוריקה</a:t>
            </a: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למידה רב-תחומית שמעניקה יתרון במחקר ובעולם </a:t>
            </a:r>
            <a:r>
              <a:rPr lang="he-IL" b="1" kern="0" dirty="0" smtClean="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העסקי</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p:txBody>
      </p:sp>
      <p:sp>
        <p:nvSpPr>
          <p:cNvPr id="17" name="TextBox 16"/>
          <p:cNvSpPr txBox="1"/>
          <p:nvPr/>
        </p:nvSpPr>
        <p:spPr>
          <a:xfrm>
            <a:off x="250825" y="1076325"/>
            <a:ext cx="8607425" cy="1076325"/>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מסלול ביולוגיה + </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חטיבה / </a:t>
            </a:r>
            <a:r>
              <a:rPr lang="he-IL" sz="3200" b="1" u="sng" kern="0" dirty="0" err="1"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הקבץ</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במדעי </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הרוח</a:t>
            </a:r>
            <a:endPar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לתלמידים מצטיינים</a:t>
            </a:r>
            <a:endParaRPr lang="he-IL" sz="3200" b="1" u="sng" dirty="0">
              <a:solidFill>
                <a:prstClr val="black"/>
              </a:solidFill>
            </a:endParaRPr>
          </a:p>
        </p:txBody>
      </p:sp>
      <p:pic>
        <p:nvPicPr>
          <p:cNvPr id="46087" name="מציין מיקום תוכן 3"/>
          <p:cNvPicPr>
            <a:picLocks noChangeAspect="1"/>
          </p:cNvPicPr>
          <p:nvPr/>
        </p:nvPicPr>
        <p:blipFill>
          <a:blip r:embed="rId2">
            <a:extLst>
              <a:ext uri="{28A0092B-C50C-407E-A947-70E740481C1C}">
                <a14:useLocalDpi xmlns:a14="http://schemas.microsoft.com/office/drawing/2010/main" val="0"/>
              </a:ext>
            </a:extLst>
          </a:blip>
          <a:srcRect l="1862"/>
          <a:stretch>
            <a:fillRect/>
          </a:stretch>
        </p:blipFill>
        <p:spPr bwMode="auto">
          <a:xfrm>
            <a:off x="66675" y="144463"/>
            <a:ext cx="40338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8" name="Group 20"/>
          <p:cNvGrpSpPr>
            <a:grpSpLocks noChangeAspect="1"/>
          </p:cNvGrpSpPr>
          <p:nvPr/>
        </p:nvGrpSpPr>
        <p:grpSpPr bwMode="auto">
          <a:xfrm>
            <a:off x="4243388" y="203200"/>
            <a:ext cx="4795837" cy="703263"/>
            <a:chOff x="415023" y="492686"/>
            <a:chExt cx="8620175" cy="1262467"/>
          </a:xfrm>
        </p:grpSpPr>
        <p:pic>
          <p:nvPicPr>
            <p:cNvPr id="46092" name="Picture 22"/>
            <p:cNvPicPr>
              <a:picLocks noChangeAspect="1"/>
            </p:cNvPicPr>
            <p:nvPr/>
          </p:nvPicPr>
          <p:blipFill>
            <a:blip r:embed="rId3">
              <a:extLst>
                <a:ext uri="{28A0092B-C50C-407E-A947-70E740481C1C}">
                  <a14:useLocalDpi xmlns:a14="http://schemas.microsoft.com/office/drawing/2010/main" val="0"/>
                </a:ext>
              </a:extLst>
            </a:blip>
            <a:srcRect b="43188"/>
            <a:stretch>
              <a:fillRect/>
            </a:stretch>
          </p:blipFill>
          <p:spPr bwMode="auto">
            <a:xfrm>
              <a:off x="2324099" y="492687"/>
              <a:ext cx="4776283" cy="12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3"/>
            <p:cNvPicPr>
              <a:picLocks noChangeAspect="1"/>
            </p:cNvPicPr>
            <p:nvPr/>
          </p:nvPicPr>
          <p:blipFill>
            <a:blip r:embed="rId3">
              <a:extLst>
                <a:ext uri="{28A0092B-C50C-407E-A947-70E740481C1C}">
                  <a14:useLocalDpi xmlns:a14="http://schemas.microsoft.com/office/drawing/2010/main" val="0"/>
                </a:ext>
              </a:extLst>
            </a:blip>
            <a:srcRect l="47452" t="56979"/>
            <a:stretch>
              <a:fillRect/>
            </a:stretch>
          </p:blipFill>
          <p:spPr bwMode="auto">
            <a:xfrm>
              <a:off x="6525345" y="59881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4"/>
            <p:cNvPicPr>
              <a:picLocks noChangeAspect="1"/>
            </p:cNvPicPr>
            <p:nvPr/>
          </p:nvPicPr>
          <p:blipFill>
            <a:blip r:embed="rId3">
              <a:extLst>
                <a:ext uri="{28A0092B-C50C-407E-A947-70E740481C1C}">
                  <a14:useLocalDpi xmlns:a14="http://schemas.microsoft.com/office/drawing/2010/main" val="0"/>
                </a:ext>
              </a:extLst>
            </a:blip>
            <a:srcRect l="-2838" t="55540" r="50290" b="1439"/>
            <a:stretch>
              <a:fillRect/>
            </a:stretch>
          </p:blipFill>
          <p:spPr bwMode="auto">
            <a:xfrm>
              <a:off x="415023" y="49268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9" name="Rectangle 12"/>
          <p:cNvSpPr>
            <a:spLocks noChangeArrowheads="1"/>
          </p:cNvSpPr>
          <p:nvPr/>
        </p:nvSpPr>
        <p:spPr bwMode="auto">
          <a:xfrm rot="-641056">
            <a:off x="6097588" y="1584325"/>
            <a:ext cx="4240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46090" name="Rectangle 13"/>
          <p:cNvSpPr>
            <a:spLocks noChangeArrowheads="1"/>
          </p:cNvSpPr>
          <p:nvPr/>
        </p:nvSpPr>
        <p:spPr bwMode="auto">
          <a:xfrm rot="-641056">
            <a:off x="-1246188" y="1584325"/>
            <a:ext cx="4238626"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Tree>
    <p:extLst>
      <p:ext uri="{BB962C8B-B14F-4D97-AF65-F5344CB8AC3E}">
        <p14:creationId xmlns:p14="http://schemas.microsoft.com/office/powerpoint/2010/main" val="62762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7112000"/>
          </a:xfrm>
          <a:prstGeom prst="rect">
            <a:avLst/>
          </a:prstGeom>
          <a:gradFill flip="none" rotWithShape="1">
            <a:gsLst>
              <a:gs pos="1000">
                <a:srgbClr val="00576A"/>
              </a:gs>
              <a:gs pos="100000">
                <a:schemeClr val="accent5">
                  <a:lumMod val="20000"/>
                  <a:lumOff val="8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e-IL" sz="3200" b="1" kern="0" dirty="0">
              <a:solidFill>
                <a:schemeClr val="tx2">
                  <a:lumMod val="75000"/>
                </a:scheme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9" name="Straight Connector 18"/>
          <p:cNvCxnSpPr/>
          <p:nvPr/>
        </p:nvCxnSpPr>
        <p:spPr>
          <a:xfrm>
            <a:off x="1811363" y="1042194"/>
            <a:ext cx="5475730" cy="0"/>
          </a:xfrm>
          <a:prstGeom prst="line">
            <a:avLst/>
          </a:prstGeom>
          <a:ln w="50800" cmpd="sng">
            <a:gradFill flip="none" rotWithShape="1">
              <a:gsLst>
                <a:gs pos="0">
                  <a:srgbClr val="66FFFF">
                    <a:alpha val="0"/>
                  </a:srgbClr>
                </a:gs>
                <a:gs pos="100000">
                  <a:srgbClr val="66FFFF">
                    <a:alpha val="0"/>
                  </a:srgbClr>
                </a:gs>
                <a:gs pos="50000">
                  <a:srgbClr val="66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2276475"/>
            <a:ext cx="8943975" cy="2693045"/>
          </a:xfrm>
          <a:prstGeom prst="rect">
            <a:avLst/>
          </a:prstGeom>
          <a:noFill/>
        </p:spPr>
        <p:txBody>
          <a:bodyPr rtlCol="1">
            <a:spAutoFit/>
          </a:bodyPr>
          <a:lstStyle/>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תואר בביולוגיה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העשרה - היסטוריה, פילוסופיה והעתיד של המדע והטכנולוגיה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פיתוח כישורי יסוד בחשיבה הומניסטית: </a:t>
            </a:r>
          </a:p>
          <a:p>
            <a:pPr>
              <a:spcBef>
                <a:spcPts val="600"/>
              </a:spcBef>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b="1" kern="0" dirty="0">
                <a:solidFill>
                  <a:srgbClr val="0033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פרשנות, ביקורתיות, יצירתיות, אתיקה, כתיבה ורטוריקה</a:t>
            </a: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למידה רב-תחומית שמעניקה יתרון במחקר </a:t>
            </a:r>
            <a:r>
              <a:rPr lang="he-IL" b="1" kern="0" dirty="0" smtClean="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ובשוק העבודה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מלגה בגובה של ½ שכר לימוד למשך 3 </a:t>
            </a:r>
            <a:r>
              <a:rPr lang="he-IL" b="1" kern="0" dirty="0" smtClean="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שנים</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p:txBody>
      </p:sp>
      <p:sp>
        <p:nvSpPr>
          <p:cNvPr id="46085" name="TextBox 21"/>
          <p:cNvSpPr txBox="1">
            <a:spLocks noChangeArrowheads="1"/>
          </p:cNvSpPr>
          <p:nvPr/>
        </p:nvSpPr>
        <p:spPr bwMode="auto">
          <a:xfrm>
            <a:off x="2179638" y="6021288"/>
            <a:ext cx="4784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he-IL" sz="2400" dirty="0">
                <a:solidFill>
                  <a:srgbClr val="000000"/>
                </a:solidFill>
              </a:rPr>
              <a:t>לפרטים: ד"ר ירון כהן צמח;</a:t>
            </a:r>
            <a:r>
              <a:rPr lang="en-US" altLang="he-IL" sz="2400" dirty="0">
                <a:solidFill>
                  <a:srgbClr val="000000"/>
                </a:solidFill>
              </a:rPr>
              <a:t> </a:t>
            </a:r>
            <a:r>
              <a:rPr lang="he-IL" altLang="he-IL" sz="2400" dirty="0">
                <a:solidFill>
                  <a:srgbClr val="000000"/>
                </a:solidFill>
              </a:rPr>
              <a:t>050-7700351</a:t>
            </a:r>
          </a:p>
          <a:p>
            <a:pPr algn="ctr">
              <a:spcBef>
                <a:spcPct val="0"/>
              </a:spcBef>
              <a:buFontTx/>
              <a:buNone/>
            </a:pPr>
            <a:r>
              <a:rPr lang="he-IL" altLang="he-IL" sz="2400" dirty="0">
                <a:solidFill>
                  <a:srgbClr val="000000"/>
                </a:solidFill>
              </a:rPr>
              <a:t>ד"ר ורד </a:t>
            </a:r>
            <a:r>
              <a:rPr lang="he-IL" altLang="he-IL" sz="2400" dirty="0" err="1">
                <a:solidFill>
                  <a:srgbClr val="000000"/>
                </a:solidFill>
              </a:rPr>
              <a:t>פדלר-קרוואני</a:t>
            </a:r>
            <a:r>
              <a:rPr lang="he-IL" altLang="he-IL" sz="2400" dirty="0">
                <a:solidFill>
                  <a:srgbClr val="000000"/>
                </a:solidFill>
              </a:rPr>
              <a:t> 03-640-6737</a:t>
            </a:r>
          </a:p>
        </p:txBody>
      </p:sp>
      <p:sp>
        <p:nvSpPr>
          <p:cNvPr id="17" name="TextBox 16"/>
          <p:cNvSpPr txBox="1"/>
          <p:nvPr/>
        </p:nvSpPr>
        <p:spPr>
          <a:xfrm>
            <a:off x="250825" y="1076325"/>
            <a:ext cx="8607425" cy="1076325"/>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מסלול ביולוגיה + </a:t>
            </a:r>
            <a:r>
              <a:rPr lang="he-IL" sz="3200" b="1" u="sng" kern="0" dirty="0" smtClean="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חטיבה</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במדעי הרוח </a:t>
            </a:r>
            <a:r>
              <a:rPr lang="he-IL" sz="3200" b="1" u="sng" kern="0" dirty="0" smtClean="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(26 נק')</a:t>
            </a:r>
            <a:endParaRPr lang="he-IL" sz="3200" b="1" u="sng" kern="0" dirty="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לתלמידים מצטיינים</a:t>
            </a:r>
            <a:endParaRPr lang="he-IL" sz="3200" b="1" u="sng" dirty="0">
              <a:solidFill>
                <a:prstClr val="black"/>
              </a:solidFill>
            </a:endParaRPr>
          </a:p>
        </p:txBody>
      </p:sp>
      <p:pic>
        <p:nvPicPr>
          <p:cNvPr id="46087" name="מציין מיקום תוכן 3"/>
          <p:cNvPicPr>
            <a:picLocks noChangeAspect="1"/>
          </p:cNvPicPr>
          <p:nvPr/>
        </p:nvPicPr>
        <p:blipFill>
          <a:blip r:embed="rId2">
            <a:extLst>
              <a:ext uri="{28A0092B-C50C-407E-A947-70E740481C1C}">
                <a14:useLocalDpi xmlns:a14="http://schemas.microsoft.com/office/drawing/2010/main" val="0"/>
              </a:ext>
            </a:extLst>
          </a:blip>
          <a:srcRect l="1862"/>
          <a:stretch>
            <a:fillRect/>
          </a:stretch>
        </p:blipFill>
        <p:spPr bwMode="auto">
          <a:xfrm>
            <a:off x="66675" y="144463"/>
            <a:ext cx="40338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8" name="Group 20"/>
          <p:cNvGrpSpPr>
            <a:grpSpLocks noChangeAspect="1"/>
          </p:cNvGrpSpPr>
          <p:nvPr/>
        </p:nvGrpSpPr>
        <p:grpSpPr bwMode="auto">
          <a:xfrm>
            <a:off x="4243388" y="203200"/>
            <a:ext cx="4795837" cy="703263"/>
            <a:chOff x="415023" y="492686"/>
            <a:chExt cx="8620175" cy="1262467"/>
          </a:xfrm>
        </p:grpSpPr>
        <p:pic>
          <p:nvPicPr>
            <p:cNvPr id="46092" name="Picture 22"/>
            <p:cNvPicPr>
              <a:picLocks noChangeAspect="1"/>
            </p:cNvPicPr>
            <p:nvPr/>
          </p:nvPicPr>
          <p:blipFill>
            <a:blip r:embed="rId3">
              <a:extLst>
                <a:ext uri="{28A0092B-C50C-407E-A947-70E740481C1C}">
                  <a14:useLocalDpi xmlns:a14="http://schemas.microsoft.com/office/drawing/2010/main" val="0"/>
                </a:ext>
              </a:extLst>
            </a:blip>
            <a:srcRect b="43188"/>
            <a:stretch>
              <a:fillRect/>
            </a:stretch>
          </p:blipFill>
          <p:spPr bwMode="auto">
            <a:xfrm>
              <a:off x="2324099" y="492687"/>
              <a:ext cx="4776283" cy="12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3"/>
            <p:cNvPicPr>
              <a:picLocks noChangeAspect="1"/>
            </p:cNvPicPr>
            <p:nvPr/>
          </p:nvPicPr>
          <p:blipFill>
            <a:blip r:embed="rId3">
              <a:extLst>
                <a:ext uri="{28A0092B-C50C-407E-A947-70E740481C1C}">
                  <a14:useLocalDpi xmlns:a14="http://schemas.microsoft.com/office/drawing/2010/main" val="0"/>
                </a:ext>
              </a:extLst>
            </a:blip>
            <a:srcRect l="47452" t="56979"/>
            <a:stretch>
              <a:fillRect/>
            </a:stretch>
          </p:blipFill>
          <p:spPr bwMode="auto">
            <a:xfrm>
              <a:off x="6525345" y="59881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4"/>
            <p:cNvPicPr>
              <a:picLocks noChangeAspect="1"/>
            </p:cNvPicPr>
            <p:nvPr/>
          </p:nvPicPr>
          <p:blipFill>
            <a:blip r:embed="rId3">
              <a:extLst>
                <a:ext uri="{28A0092B-C50C-407E-A947-70E740481C1C}">
                  <a14:useLocalDpi xmlns:a14="http://schemas.microsoft.com/office/drawing/2010/main" val="0"/>
                </a:ext>
              </a:extLst>
            </a:blip>
            <a:srcRect l="-2838" t="55540" r="50290" b="1439"/>
            <a:stretch>
              <a:fillRect/>
            </a:stretch>
          </p:blipFill>
          <p:spPr bwMode="auto">
            <a:xfrm>
              <a:off x="415023" y="49268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9" name="Rectangle 12"/>
          <p:cNvSpPr>
            <a:spLocks noChangeArrowheads="1"/>
          </p:cNvSpPr>
          <p:nvPr/>
        </p:nvSpPr>
        <p:spPr bwMode="auto">
          <a:xfrm rot="-641056">
            <a:off x="6097588" y="1584325"/>
            <a:ext cx="4240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46090" name="Rectangle 13"/>
          <p:cNvSpPr>
            <a:spLocks noChangeArrowheads="1"/>
          </p:cNvSpPr>
          <p:nvPr/>
        </p:nvSpPr>
        <p:spPr bwMode="auto">
          <a:xfrm rot="-641056">
            <a:off x="-1246188" y="1584325"/>
            <a:ext cx="4238626"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46091" name="TextBox 21"/>
          <p:cNvSpPr txBox="1">
            <a:spLocks noChangeArrowheads="1"/>
          </p:cNvSpPr>
          <p:nvPr/>
        </p:nvSpPr>
        <p:spPr bwMode="auto">
          <a:xfrm>
            <a:off x="95187" y="4983261"/>
            <a:ext cx="8745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he-IL" sz="2400" b="1" dirty="0" smtClean="0">
                <a:solidFill>
                  <a:srgbClr val="000000"/>
                </a:solidFill>
              </a:rPr>
              <a:t>26 </a:t>
            </a:r>
            <a:r>
              <a:rPr lang="he-IL" altLang="he-IL" sz="2400" b="1" dirty="0">
                <a:solidFill>
                  <a:srgbClr val="000000"/>
                </a:solidFill>
              </a:rPr>
              <a:t>ש' = 10 במקום קורסי בחירה, 6 במקום כלים שלובים, 10 תוספת לתואר</a:t>
            </a:r>
          </a:p>
        </p:txBody>
      </p:sp>
      <p:sp>
        <p:nvSpPr>
          <p:cNvPr id="15" name="TextBox 14"/>
          <p:cNvSpPr txBox="1"/>
          <p:nvPr/>
        </p:nvSpPr>
        <p:spPr>
          <a:xfrm>
            <a:off x="-33512" y="5517232"/>
            <a:ext cx="8943975" cy="400110"/>
          </a:xfrm>
          <a:prstGeom prst="rect">
            <a:avLst/>
          </a:prstGeom>
          <a:noFill/>
        </p:spPr>
        <p:txBody>
          <a:bodyPr rtlCol="1">
            <a:spAutoFit/>
          </a:bodyPr>
          <a:lstStyle/>
          <a:p>
            <a:pPr algn="ctr">
              <a:defRPr/>
            </a:pPr>
            <a:r>
              <a:rPr lang="he-IL" sz="2000" b="1" kern="0" dirty="0" smtClean="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תנאי </a:t>
            </a:r>
            <a:r>
              <a:rPr lang="he-IL" sz="2000" b="1" kern="0" dirty="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קבלה: תלמידי מורחב מצטיינים בעלי חשיבה מופשטת (בכפוף לראיון אישי</a:t>
            </a:r>
            <a:r>
              <a:rPr lang="he-IL" sz="2000" b="1" kern="0" dirty="0" smtClean="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2000" b="1" kern="0" dirty="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82640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fade">
                                      <p:cBhvr>
                                        <p:cTn id="7" dur="500"/>
                                        <p:tgtEl>
                                          <p:spTgt spid="460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085"/>
                                        </p:tgtEl>
                                        <p:attrNameLst>
                                          <p:attrName>style.visibility</p:attrName>
                                        </p:attrNameLst>
                                      </p:cBhvr>
                                      <p:to>
                                        <p:strVal val="visible"/>
                                      </p:to>
                                    </p:set>
                                    <p:animEffect transition="in" filter="fade">
                                      <p:cBhvr>
                                        <p:cTn id="19"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9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339975" y="46038"/>
            <a:ext cx="4608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he-IL" sz="3600">
                <a:hlinkClick r:id="rId2"/>
              </a:rPr>
              <a:t>https://lifesci.tau.ac.il/</a:t>
            </a:r>
            <a:endParaRPr lang="he-IL" altLang="he-IL" sz="3600" b="1"/>
          </a:p>
        </p:txBody>
      </p:sp>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l="23376" t="10658" r="24019" b="28983"/>
          <a:stretch>
            <a:fillRect/>
          </a:stretch>
        </p:blipFill>
        <p:spPr bwMode="auto">
          <a:xfrm>
            <a:off x="419100" y="835025"/>
            <a:ext cx="8450263" cy="545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Oval 1"/>
          <p:cNvSpPr>
            <a:spLocks noChangeArrowheads="1"/>
          </p:cNvSpPr>
          <p:nvPr/>
        </p:nvSpPr>
        <p:spPr bwMode="auto">
          <a:xfrm>
            <a:off x="6372225" y="1873250"/>
            <a:ext cx="936625" cy="37941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7112000"/>
          </a:xfrm>
          <a:prstGeom prst="rect">
            <a:avLst/>
          </a:prstGeom>
          <a:gradFill flip="none" rotWithShape="1">
            <a:gsLst>
              <a:gs pos="1000">
                <a:srgbClr val="00576A"/>
              </a:gs>
              <a:gs pos="100000">
                <a:schemeClr val="accent5">
                  <a:lumMod val="20000"/>
                  <a:lumOff val="8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e-IL" sz="3200" b="1" kern="0" dirty="0">
              <a:solidFill>
                <a:schemeClr val="tx2">
                  <a:lumMod val="75000"/>
                </a:scheme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9" name="Straight Connector 18"/>
          <p:cNvCxnSpPr/>
          <p:nvPr/>
        </p:nvCxnSpPr>
        <p:spPr>
          <a:xfrm>
            <a:off x="1811363" y="1042194"/>
            <a:ext cx="5475730" cy="0"/>
          </a:xfrm>
          <a:prstGeom prst="line">
            <a:avLst/>
          </a:prstGeom>
          <a:ln w="50800" cmpd="sng">
            <a:gradFill flip="none" rotWithShape="1">
              <a:gsLst>
                <a:gs pos="0">
                  <a:srgbClr val="66FFFF">
                    <a:alpha val="0"/>
                  </a:srgbClr>
                </a:gs>
                <a:gs pos="100000">
                  <a:srgbClr val="66FFFF">
                    <a:alpha val="0"/>
                  </a:srgbClr>
                </a:gs>
                <a:gs pos="50000">
                  <a:srgbClr val="66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2276475"/>
            <a:ext cx="8943975" cy="2246769"/>
          </a:xfrm>
          <a:prstGeom prst="rect">
            <a:avLst/>
          </a:prstGeom>
          <a:noFill/>
        </p:spPr>
        <p:txBody>
          <a:bodyPr rtlCol="1">
            <a:spAutoFit/>
          </a:bodyPr>
          <a:lstStyle/>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תואר בביולוגיה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העשרה - היסטוריה, פילוסופיה והעתיד של המדע והטכנולוגיה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פיתוח כישורי יסוד בחשיבה הומניסטית: </a:t>
            </a:r>
          </a:p>
          <a:p>
            <a:pPr>
              <a:spcBef>
                <a:spcPts val="600"/>
              </a:spcBef>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b="1" kern="0" dirty="0">
                <a:solidFill>
                  <a:srgbClr val="0033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פרשנות, ביקורתיות, יצירתיות, אתיקה, כתיבה ורטוריקה</a:t>
            </a: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למידה רב-תחומית שמעניקה יתרון במחקר </a:t>
            </a:r>
            <a:r>
              <a:rPr lang="he-IL" b="1" kern="0" dirty="0" smtClean="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ובשוק העבודה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p:txBody>
      </p:sp>
      <p:sp>
        <p:nvSpPr>
          <p:cNvPr id="46085" name="TextBox 21"/>
          <p:cNvSpPr txBox="1">
            <a:spLocks noChangeArrowheads="1"/>
          </p:cNvSpPr>
          <p:nvPr/>
        </p:nvSpPr>
        <p:spPr bwMode="auto">
          <a:xfrm>
            <a:off x="2179638" y="6021288"/>
            <a:ext cx="4784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he-IL" sz="2400" dirty="0">
                <a:solidFill>
                  <a:srgbClr val="000000"/>
                </a:solidFill>
              </a:rPr>
              <a:t>לפרטים: ד"ר ירון כהן צמח;</a:t>
            </a:r>
            <a:r>
              <a:rPr lang="en-US" altLang="he-IL" sz="2400" dirty="0">
                <a:solidFill>
                  <a:srgbClr val="000000"/>
                </a:solidFill>
              </a:rPr>
              <a:t> </a:t>
            </a:r>
            <a:r>
              <a:rPr lang="he-IL" altLang="he-IL" sz="2400" dirty="0">
                <a:solidFill>
                  <a:srgbClr val="000000"/>
                </a:solidFill>
              </a:rPr>
              <a:t>050-7700351</a:t>
            </a:r>
          </a:p>
          <a:p>
            <a:pPr algn="ctr">
              <a:spcBef>
                <a:spcPct val="0"/>
              </a:spcBef>
              <a:buFontTx/>
              <a:buNone/>
            </a:pPr>
            <a:r>
              <a:rPr lang="he-IL" altLang="he-IL" sz="2400" dirty="0">
                <a:solidFill>
                  <a:srgbClr val="000000"/>
                </a:solidFill>
              </a:rPr>
              <a:t>ד"ר ורד </a:t>
            </a:r>
            <a:r>
              <a:rPr lang="he-IL" altLang="he-IL" sz="2400" dirty="0" err="1">
                <a:solidFill>
                  <a:srgbClr val="000000"/>
                </a:solidFill>
              </a:rPr>
              <a:t>פדלר-קרוואני</a:t>
            </a:r>
            <a:r>
              <a:rPr lang="he-IL" altLang="he-IL" sz="2400" dirty="0">
                <a:solidFill>
                  <a:srgbClr val="000000"/>
                </a:solidFill>
              </a:rPr>
              <a:t> 03-640-6737</a:t>
            </a:r>
          </a:p>
        </p:txBody>
      </p:sp>
      <p:sp>
        <p:nvSpPr>
          <p:cNvPr id="17" name="TextBox 16"/>
          <p:cNvSpPr txBox="1"/>
          <p:nvPr/>
        </p:nvSpPr>
        <p:spPr>
          <a:xfrm>
            <a:off x="250825" y="1076325"/>
            <a:ext cx="8607425" cy="1076325"/>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מסלול ביולוגיה + </a:t>
            </a:r>
            <a:r>
              <a:rPr lang="he-IL" sz="3200" b="1" u="sng" kern="0" dirty="0" err="1" smtClean="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הקבץ</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במדעי הרוח </a:t>
            </a:r>
            <a:r>
              <a:rPr lang="he-IL" sz="3200" b="1" u="sng" kern="0" dirty="0" smtClean="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(16 </a:t>
            </a:r>
            <a:r>
              <a:rPr lang="he-IL" sz="3200" b="1" u="sng" kern="0" dirty="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ש')</a:t>
            </a:r>
          </a:p>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לתלמידים מצטיינים</a:t>
            </a:r>
            <a:endParaRPr lang="he-IL" sz="3200" b="1" u="sng" dirty="0">
              <a:solidFill>
                <a:prstClr val="black"/>
              </a:solidFill>
            </a:endParaRPr>
          </a:p>
        </p:txBody>
      </p:sp>
      <p:pic>
        <p:nvPicPr>
          <p:cNvPr id="46087" name="מציין מיקום תוכן 3"/>
          <p:cNvPicPr>
            <a:picLocks noChangeAspect="1"/>
          </p:cNvPicPr>
          <p:nvPr/>
        </p:nvPicPr>
        <p:blipFill>
          <a:blip r:embed="rId2">
            <a:extLst>
              <a:ext uri="{28A0092B-C50C-407E-A947-70E740481C1C}">
                <a14:useLocalDpi xmlns:a14="http://schemas.microsoft.com/office/drawing/2010/main" val="0"/>
              </a:ext>
            </a:extLst>
          </a:blip>
          <a:srcRect l="1862"/>
          <a:stretch>
            <a:fillRect/>
          </a:stretch>
        </p:blipFill>
        <p:spPr bwMode="auto">
          <a:xfrm>
            <a:off x="66675" y="144463"/>
            <a:ext cx="40338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8" name="Group 20"/>
          <p:cNvGrpSpPr>
            <a:grpSpLocks noChangeAspect="1"/>
          </p:cNvGrpSpPr>
          <p:nvPr/>
        </p:nvGrpSpPr>
        <p:grpSpPr bwMode="auto">
          <a:xfrm>
            <a:off x="4243388" y="203200"/>
            <a:ext cx="4795837" cy="703263"/>
            <a:chOff x="415023" y="492686"/>
            <a:chExt cx="8620175" cy="1262467"/>
          </a:xfrm>
        </p:grpSpPr>
        <p:pic>
          <p:nvPicPr>
            <p:cNvPr id="46092" name="Picture 22"/>
            <p:cNvPicPr>
              <a:picLocks noChangeAspect="1"/>
            </p:cNvPicPr>
            <p:nvPr/>
          </p:nvPicPr>
          <p:blipFill>
            <a:blip r:embed="rId3">
              <a:extLst>
                <a:ext uri="{28A0092B-C50C-407E-A947-70E740481C1C}">
                  <a14:useLocalDpi xmlns:a14="http://schemas.microsoft.com/office/drawing/2010/main" val="0"/>
                </a:ext>
              </a:extLst>
            </a:blip>
            <a:srcRect b="43188"/>
            <a:stretch>
              <a:fillRect/>
            </a:stretch>
          </p:blipFill>
          <p:spPr bwMode="auto">
            <a:xfrm>
              <a:off x="2324099" y="492687"/>
              <a:ext cx="4776283" cy="12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3"/>
            <p:cNvPicPr>
              <a:picLocks noChangeAspect="1"/>
            </p:cNvPicPr>
            <p:nvPr/>
          </p:nvPicPr>
          <p:blipFill>
            <a:blip r:embed="rId3">
              <a:extLst>
                <a:ext uri="{28A0092B-C50C-407E-A947-70E740481C1C}">
                  <a14:useLocalDpi xmlns:a14="http://schemas.microsoft.com/office/drawing/2010/main" val="0"/>
                </a:ext>
              </a:extLst>
            </a:blip>
            <a:srcRect l="47452" t="56979"/>
            <a:stretch>
              <a:fillRect/>
            </a:stretch>
          </p:blipFill>
          <p:spPr bwMode="auto">
            <a:xfrm>
              <a:off x="6525345" y="59881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4"/>
            <p:cNvPicPr>
              <a:picLocks noChangeAspect="1"/>
            </p:cNvPicPr>
            <p:nvPr/>
          </p:nvPicPr>
          <p:blipFill>
            <a:blip r:embed="rId3">
              <a:extLst>
                <a:ext uri="{28A0092B-C50C-407E-A947-70E740481C1C}">
                  <a14:useLocalDpi xmlns:a14="http://schemas.microsoft.com/office/drawing/2010/main" val="0"/>
                </a:ext>
              </a:extLst>
            </a:blip>
            <a:srcRect l="-2838" t="55540" r="50290" b="1439"/>
            <a:stretch>
              <a:fillRect/>
            </a:stretch>
          </p:blipFill>
          <p:spPr bwMode="auto">
            <a:xfrm>
              <a:off x="415023" y="49268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9" name="Rectangle 12"/>
          <p:cNvSpPr>
            <a:spLocks noChangeArrowheads="1"/>
          </p:cNvSpPr>
          <p:nvPr/>
        </p:nvSpPr>
        <p:spPr bwMode="auto">
          <a:xfrm rot="-641056">
            <a:off x="6097588" y="1584325"/>
            <a:ext cx="4240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46090" name="Rectangle 13"/>
          <p:cNvSpPr>
            <a:spLocks noChangeArrowheads="1"/>
          </p:cNvSpPr>
          <p:nvPr/>
        </p:nvSpPr>
        <p:spPr bwMode="auto">
          <a:xfrm rot="-641056">
            <a:off x="-1246188" y="1584325"/>
            <a:ext cx="4238626"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21" name="TextBox 20"/>
          <p:cNvSpPr txBox="1"/>
          <p:nvPr/>
        </p:nvSpPr>
        <p:spPr>
          <a:xfrm>
            <a:off x="-33512" y="5517232"/>
            <a:ext cx="8943975" cy="400110"/>
          </a:xfrm>
          <a:prstGeom prst="rect">
            <a:avLst/>
          </a:prstGeom>
          <a:noFill/>
        </p:spPr>
        <p:txBody>
          <a:bodyPr rtlCol="1">
            <a:spAutoFit/>
          </a:bodyPr>
          <a:lstStyle/>
          <a:p>
            <a:pPr algn="ctr">
              <a:defRPr/>
            </a:pPr>
            <a:r>
              <a:rPr lang="he-IL" sz="2000" b="1" kern="0" dirty="0" smtClean="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תנאי </a:t>
            </a:r>
            <a:r>
              <a:rPr lang="he-IL" sz="2000" b="1" kern="0" dirty="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קבלה: תלמידי מורחב מצטיינים בעלי חשיבה מופשטת (בכפוף לראיון אישי</a:t>
            </a:r>
            <a:r>
              <a:rPr lang="he-IL" sz="2000" b="1" kern="0" dirty="0" smtClean="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2000" b="1" kern="0" dirty="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TextBox 21"/>
          <p:cNvSpPr txBox="1">
            <a:spLocks noChangeArrowheads="1"/>
          </p:cNvSpPr>
          <p:nvPr/>
        </p:nvSpPr>
        <p:spPr bwMode="auto">
          <a:xfrm>
            <a:off x="992" y="4975672"/>
            <a:ext cx="8745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he-IL" sz="2400" b="1" dirty="0" smtClean="0">
                <a:solidFill>
                  <a:srgbClr val="CC00CC"/>
                </a:solidFill>
              </a:rPr>
              <a:t>16 </a:t>
            </a:r>
            <a:r>
              <a:rPr lang="he-IL" altLang="he-IL" sz="2400" b="1" dirty="0">
                <a:solidFill>
                  <a:srgbClr val="CC00CC"/>
                </a:solidFill>
              </a:rPr>
              <a:t>ש' = 10 במקום קורסי בחירה, 6 במקום כלים </a:t>
            </a:r>
            <a:r>
              <a:rPr lang="he-IL" altLang="he-IL" sz="2400" b="1" dirty="0" smtClean="0">
                <a:solidFill>
                  <a:srgbClr val="CC00CC"/>
                </a:solidFill>
              </a:rPr>
              <a:t>שלובים (אין </a:t>
            </a:r>
            <a:r>
              <a:rPr lang="he-IL" altLang="he-IL" sz="2400" b="1" dirty="0">
                <a:solidFill>
                  <a:srgbClr val="CC00CC"/>
                </a:solidFill>
              </a:rPr>
              <a:t>תוספת </a:t>
            </a:r>
            <a:r>
              <a:rPr lang="he-IL" altLang="he-IL" sz="2400" b="1" dirty="0" smtClean="0">
                <a:solidFill>
                  <a:srgbClr val="CC00CC"/>
                </a:solidFill>
              </a:rPr>
              <a:t>לתואר)</a:t>
            </a:r>
            <a:endParaRPr lang="he-IL" altLang="he-IL" sz="2400" b="1" dirty="0">
              <a:solidFill>
                <a:srgbClr val="CC00CC"/>
              </a:solidFill>
            </a:endParaRPr>
          </a:p>
        </p:txBody>
      </p:sp>
    </p:spTree>
    <p:extLst>
      <p:ext uri="{BB962C8B-B14F-4D97-AF65-F5344CB8AC3E}">
        <p14:creationId xmlns:p14="http://schemas.microsoft.com/office/powerpoint/2010/main" val="2003453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336675" y="908050"/>
            <a:ext cx="6470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he-IL" altLang="he-IL" sz="4800" b="1">
                <a:solidFill>
                  <a:srgbClr val="FF0000"/>
                </a:solidFill>
                <a:latin typeface="Guttman Yad-Brush" panose="02010401010101010101" pitchFamily="2" charset="-79"/>
                <a:cs typeface="Guttman Yad-Brush" panose="02010401010101010101" pitchFamily="2" charset="-79"/>
              </a:rPr>
              <a:t>שנת לימודים פוריה!</a:t>
            </a:r>
            <a:endParaRPr lang="en-US" altLang="he-IL" sz="4800" b="1">
              <a:solidFill>
                <a:srgbClr val="FF0000"/>
              </a:solidFill>
              <a:latin typeface="Arial" panose="020B0604020202020204" pitchFamily="34" charset="0"/>
              <a:cs typeface="Guttman Yad-Brush" panose="02010401010101010101" pitchFamily="2" charset="-79"/>
            </a:endParaRPr>
          </a:p>
        </p:txBody>
      </p:sp>
      <p:pic>
        <p:nvPicPr>
          <p:cNvPr id="40963" name="Picture 7" descr="http://t3.gstatic.com/images?q=tbn:ANd9GcRcMT5Wx0CpBr2T4TbAHyiHg0um3gaNRlbHYpEc-7Ejwn-9ZLpT4Y_Vk3bt"/>
          <p:cNvPicPr>
            <a:picLocks noChangeAspect="1" noChangeArrowheads="1"/>
          </p:cNvPicPr>
          <p:nvPr/>
        </p:nvPicPr>
        <p:blipFill>
          <a:blip r:embed="rId2">
            <a:extLst>
              <a:ext uri="{28A0092B-C50C-407E-A947-70E740481C1C}">
                <a14:useLocalDpi xmlns:a14="http://schemas.microsoft.com/office/drawing/2010/main" val="0"/>
              </a:ext>
            </a:extLst>
          </a:blip>
          <a:srcRect l="2856" r="3313" b="13126"/>
          <a:stretch>
            <a:fillRect/>
          </a:stretch>
        </p:blipFill>
        <p:spPr bwMode="auto">
          <a:xfrm>
            <a:off x="3059113" y="2492375"/>
            <a:ext cx="302577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339975" y="46038"/>
            <a:ext cx="4608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he-IL" sz="3600">
                <a:hlinkClick r:id="rId2"/>
              </a:rPr>
              <a:t>https://lifesci.tau.ac.il/</a:t>
            </a:r>
            <a:endParaRPr lang="he-IL" altLang="he-IL" sz="3600" b="1"/>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l="23541" t="10925" r="24010" b="27779"/>
          <a:stretch>
            <a:fillRect/>
          </a:stretch>
        </p:blipFill>
        <p:spPr bwMode="auto">
          <a:xfrm>
            <a:off x="446088" y="890588"/>
            <a:ext cx="8396287" cy="551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Oval 1"/>
          <p:cNvSpPr>
            <a:spLocks noChangeArrowheads="1"/>
          </p:cNvSpPr>
          <p:nvPr/>
        </p:nvSpPr>
        <p:spPr bwMode="auto">
          <a:xfrm>
            <a:off x="8023225" y="2528888"/>
            <a:ext cx="595313" cy="2159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l="23508" t="13318" r="24097" b="24831"/>
          <a:stretch>
            <a:fillRect/>
          </a:stretch>
        </p:blipFill>
        <p:spPr bwMode="auto">
          <a:xfrm>
            <a:off x="647700" y="973138"/>
            <a:ext cx="7993063" cy="530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Oval 5"/>
          <p:cNvSpPr>
            <a:spLocks noChangeArrowheads="1"/>
          </p:cNvSpPr>
          <p:nvPr/>
        </p:nvSpPr>
        <p:spPr bwMode="auto">
          <a:xfrm>
            <a:off x="4840288" y="1719263"/>
            <a:ext cx="1584325" cy="379412"/>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en-US" altLang="en-US" sz="2400"/>
          </a:p>
        </p:txBody>
      </p:sp>
      <p:sp>
        <p:nvSpPr>
          <p:cNvPr id="7172" name="Rectangle 1"/>
          <p:cNvSpPr>
            <a:spLocks noChangeArrowheads="1"/>
          </p:cNvSpPr>
          <p:nvPr/>
        </p:nvSpPr>
        <p:spPr bwMode="auto">
          <a:xfrm>
            <a:off x="2339975" y="46038"/>
            <a:ext cx="4608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he-IL" sz="3600">
                <a:hlinkClick r:id="rId3"/>
              </a:rPr>
              <a:t>https://lifesci.tau.ac.il/</a:t>
            </a:r>
            <a:endParaRPr lang="he-IL" altLang="he-IL" sz="3600" b="1"/>
          </a:p>
        </p:txBody>
      </p:sp>
      <p:cxnSp>
        <p:nvCxnSpPr>
          <p:cNvPr id="3" name="Straight Connector 2"/>
          <p:cNvCxnSpPr/>
          <p:nvPr/>
        </p:nvCxnSpPr>
        <p:spPr bwMode="auto">
          <a:xfrm>
            <a:off x="5796136" y="4237714"/>
            <a:ext cx="144016" cy="14401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4" name="TextBox 3"/>
          <p:cNvSpPr txBox="1"/>
          <p:nvPr/>
        </p:nvSpPr>
        <p:spPr>
          <a:xfrm>
            <a:off x="5791015" y="4061386"/>
            <a:ext cx="338554" cy="276999"/>
          </a:xfrm>
          <a:prstGeom prst="rect">
            <a:avLst/>
          </a:prstGeom>
          <a:noFill/>
        </p:spPr>
        <p:txBody>
          <a:bodyPr wrap="none" rtlCol="0">
            <a:spAutoFit/>
          </a:bodyPr>
          <a:lstStyle/>
          <a:p>
            <a:r>
              <a:rPr lang="he-IL" sz="1200" b="1" dirty="0" smtClean="0">
                <a:solidFill>
                  <a:srgbClr val="FF0000"/>
                </a:solidFill>
              </a:rPr>
              <a:t>80</a:t>
            </a:r>
            <a:endParaRPr lang="en-US" sz="1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5"/>
          <p:cNvSpPr txBox="1">
            <a:spLocks noChangeArrowheads="1"/>
          </p:cNvSpPr>
          <p:nvPr/>
        </p:nvSpPr>
        <p:spPr bwMode="auto">
          <a:xfrm>
            <a:off x="3414713" y="2125663"/>
            <a:ext cx="3798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חובת בחירה (שנים ב', ג')</a:t>
            </a:r>
          </a:p>
        </p:txBody>
      </p:sp>
      <p:sp>
        <p:nvSpPr>
          <p:cNvPr id="8195" name="Text Box 30"/>
          <p:cNvSpPr txBox="1">
            <a:spLocks noChangeArrowheads="1"/>
          </p:cNvSpPr>
          <p:nvPr/>
        </p:nvSpPr>
        <p:spPr bwMode="auto">
          <a:xfrm>
            <a:off x="1116013" y="2781300"/>
            <a:ext cx="610393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 </a:t>
            </a:r>
          </a:p>
          <a:p>
            <a:pPr>
              <a:spcBef>
                <a:spcPct val="0"/>
              </a:spcBef>
              <a:buFontTx/>
              <a:buNone/>
            </a:pPr>
            <a:endParaRPr lang="he-IL" altLang="en-US" sz="2800">
              <a:cs typeface="Arial" panose="020B0604020202020204" pitchFamily="34" charset="0"/>
            </a:endParaRPr>
          </a:p>
          <a:p>
            <a:pPr>
              <a:spcBef>
                <a:spcPct val="0"/>
              </a:spcBef>
              <a:buFontTx/>
              <a:buNone/>
            </a:pPr>
            <a:r>
              <a:rPr lang="he-IL" altLang="en-US" sz="2800">
                <a:cs typeface="Arial" panose="020B0604020202020204" pitchFamily="34" charset="0"/>
              </a:rPr>
              <a:t>קורסי בחירה</a:t>
            </a:r>
          </a:p>
          <a:p>
            <a:pPr>
              <a:spcBef>
                <a:spcPct val="0"/>
              </a:spcBef>
              <a:buFontTx/>
              <a:buNone/>
            </a:pPr>
            <a:endParaRPr lang="he-IL" altLang="en-US" sz="2800">
              <a:cs typeface="Arial" panose="020B0604020202020204" pitchFamily="34" charset="0"/>
            </a:endParaRPr>
          </a:p>
          <a:p>
            <a:pPr>
              <a:spcBef>
                <a:spcPct val="0"/>
              </a:spcBef>
              <a:buFontTx/>
              <a:buNone/>
            </a:pPr>
            <a:r>
              <a:rPr lang="he-IL" altLang="en-US" sz="2800">
                <a:cs typeface="Arial" panose="020B0604020202020204" pitchFamily="34" charset="0"/>
              </a:rPr>
              <a:t>סמינריון </a:t>
            </a:r>
          </a:p>
          <a:p>
            <a:pPr>
              <a:spcBef>
                <a:spcPct val="0"/>
              </a:spcBef>
              <a:buFontTx/>
              <a:buNone/>
            </a:pPr>
            <a:endParaRPr lang="he-IL" altLang="en-US" sz="2800">
              <a:cs typeface="Arial" panose="020B0604020202020204" pitchFamily="34" charset="0"/>
            </a:endParaRPr>
          </a:p>
          <a:p>
            <a:pPr>
              <a:spcBef>
                <a:spcPct val="0"/>
              </a:spcBef>
              <a:buFontTx/>
              <a:buNone/>
            </a:pPr>
            <a:r>
              <a:rPr lang="he-IL" altLang="en-US" sz="2800">
                <a:cs typeface="Arial" panose="020B0604020202020204" pitchFamily="34" charset="0"/>
              </a:rPr>
              <a:t>סטטיסטיקה</a:t>
            </a:r>
            <a:endParaRPr lang="en-US" altLang="en-US" sz="2800">
              <a:cs typeface="Arial" panose="020B0604020202020204" pitchFamily="34" charset="0"/>
            </a:endParaRPr>
          </a:p>
          <a:p>
            <a:pPr>
              <a:spcBef>
                <a:spcPct val="0"/>
              </a:spcBef>
              <a:buFontTx/>
              <a:buNone/>
            </a:pPr>
            <a:endParaRPr lang="en-US" altLang="en-US" sz="2800">
              <a:cs typeface="Arial" panose="020B0604020202020204" pitchFamily="34" charset="0"/>
            </a:endParaRPr>
          </a:p>
          <a:p>
            <a:pPr>
              <a:spcBef>
                <a:spcPct val="0"/>
              </a:spcBef>
              <a:buFontTx/>
              <a:buNone/>
            </a:pPr>
            <a:r>
              <a:rPr lang="he-IL" altLang="en-US" sz="2800">
                <a:cs typeface="Arial" panose="020B0604020202020204" pitchFamily="34" charset="0"/>
              </a:rPr>
              <a:t>כלים שלובים</a:t>
            </a:r>
          </a:p>
          <a:p>
            <a:pPr>
              <a:spcBef>
                <a:spcPct val="0"/>
              </a:spcBef>
              <a:buFontTx/>
              <a:buNone/>
            </a:pPr>
            <a:endParaRPr lang="he-IL" altLang="en-US" sz="2800">
              <a:cs typeface="Arial" panose="020B0604020202020204" pitchFamily="34" charset="0"/>
            </a:endParaRPr>
          </a:p>
          <a:p>
            <a:pPr>
              <a:spcBef>
                <a:spcPct val="0"/>
              </a:spcBef>
              <a:buFontTx/>
              <a:buNone/>
            </a:pPr>
            <a:endParaRPr lang="he-IL" altLang="en-US" sz="2800">
              <a:cs typeface="Arial" panose="020B0604020202020204" pitchFamily="34" charset="0"/>
            </a:endParaRPr>
          </a:p>
        </p:txBody>
      </p:sp>
      <p:sp>
        <p:nvSpPr>
          <p:cNvPr id="8196" name="Text Box 37"/>
          <p:cNvSpPr txBox="1">
            <a:spLocks noChangeArrowheads="1"/>
          </p:cNvSpPr>
          <p:nvPr/>
        </p:nvSpPr>
        <p:spPr bwMode="auto">
          <a:xfrm>
            <a:off x="3943350" y="1381125"/>
            <a:ext cx="327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חובה (שנים א’, ב', ג' )</a:t>
            </a:r>
          </a:p>
        </p:txBody>
      </p:sp>
      <p:sp>
        <p:nvSpPr>
          <p:cNvPr id="8197" name="Text Box 39"/>
          <p:cNvSpPr txBox="1">
            <a:spLocks noChangeArrowheads="1"/>
          </p:cNvSpPr>
          <p:nvPr/>
        </p:nvSpPr>
        <p:spPr bwMode="auto">
          <a:xfrm>
            <a:off x="1908175" y="620713"/>
            <a:ext cx="53117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b="1" u="sng">
                <a:cs typeface="Arial" panose="020B0604020202020204" pitchFamily="34" charset="0"/>
              </a:rPr>
              <a:t>מבנה כללי של תכנית הלימודים</a:t>
            </a:r>
          </a:p>
        </p:txBody>
      </p:sp>
      <p:sp>
        <p:nvSpPr>
          <p:cNvPr id="8198"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תכנית הלימודים</a:t>
            </a:r>
            <a:endParaRPr lang="he-IL" altLang="en-US" sz="2800">
              <a:latin typeface="Arial" panose="020B0604020202020204" pitchFamily="34" charset="0"/>
              <a:cs typeface="Arial" panose="020B0604020202020204" pitchFamily="34" charset="0"/>
            </a:endParaRPr>
          </a:p>
        </p:txBody>
      </p:sp>
      <p:sp>
        <p:nvSpPr>
          <p:cNvPr id="8199" name="Text Box 25"/>
          <p:cNvSpPr txBox="1">
            <a:spLocks noChangeArrowheads="1"/>
          </p:cNvSpPr>
          <p:nvPr/>
        </p:nvSpPr>
        <p:spPr bwMode="auto">
          <a:xfrm>
            <a:off x="4125913" y="2846388"/>
            <a:ext cx="3087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800">
                <a:cs typeface="Arial" panose="020B0604020202020204" pitchFamily="34" charset="0"/>
              </a:rPr>
              <a:t>מעבדה (שנים ב’, ג')</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327" y="961564"/>
            <a:ext cx="7183377" cy="523220"/>
          </a:xfrm>
          <a:prstGeom prst="rect">
            <a:avLst/>
          </a:prstGeom>
          <a:noFill/>
        </p:spPr>
        <p:txBody>
          <a:bodyPr wrap="none" rtlCol="1">
            <a:spAutoFit/>
          </a:bodyPr>
          <a:lstStyle/>
          <a:p>
            <a:pPr algn="ctr"/>
            <a:r>
              <a:rPr lang="he-IL" sz="2800" dirty="0" smtClean="0">
                <a:latin typeface="Arial" panose="020B0604020202020204" pitchFamily="34" charset="0"/>
                <a:cs typeface="Arial" panose="020B0604020202020204" pitchFamily="34" charset="0"/>
              </a:rPr>
              <a:t>הוראה סימולטנית בכיתה (שליש) ובזום (שני שליש)</a:t>
            </a:r>
            <a:endParaRPr lang="he-IL" sz="2800" dirty="0">
              <a:latin typeface="Arial" panose="020B0604020202020204" pitchFamily="34" charset="0"/>
              <a:cs typeface="Arial" panose="020B0604020202020204" pitchFamily="34" charset="0"/>
            </a:endParaRPr>
          </a:p>
        </p:txBody>
      </p:sp>
      <p:sp>
        <p:nvSpPr>
          <p:cNvPr id="3" name="Text Box 2"/>
          <p:cNvSpPr txBox="1">
            <a:spLocks noChangeArrowheads="1"/>
          </p:cNvSpPr>
          <p:nvPr/>
        </p:nvSpPr>
        <p:spPr bwMode="auto">
          <a:xfrm>
            <a:off x="2341267" y="0"/>
            <a:ext cx="4461479"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dirty="0" smtClean="0">
                <a:cs typeface="Arial" pitchFamily="34" charset="0"/>
              </a:rPr>
              <a:t>מתווה קורונה תשפ"א – שנה א'</a:t>
            </a:r>
            <a:endParaRPr lang="he-IL" altLang="en-US" sz="2800" dirty="0">
              <a:latin typeface="Arial" pitchFamily="34" charset="0"/>
              <a:cs typeface="Arial" pitchFamily="34" charset="0"/>
            </a:endParaRPr>
          </a:p>
        </p:txBody>
      </p:sp>
      <p:graphicFrame>
        <p:nvGraphicFramePr>
          <p:cNvPr id="4" name="Table 3"/>
          <p:cNvGraphicFramePr>
            <a:graphicFrameLocks noGrp="1"/>
          </p:cNvGraphicFramePr>
          <p:nvPr>
            <p:extLst/>
          </p:nvPr>
        </p:nvGraphicFramePr>
        <p:xfrm>
          <a:off x="1067780" y="1844824"/>
          <a:ext cx="7008440" cy="4176465"/>
        </p:xfrm>
        <a:graphic>
          <a:graphicData uri="http://schemas.openxmlformats.org/drawingml/2006/table">
            <a:tbl>
              <a:tblPr rtl="1" firstRow="1" bandRow="1">
                <a:tableStyleId>{5C22544A-7EE6-4342-B048-85BDC9FD1C3A}</a:tableStyleId>
              </a:tblPr>
              <a:tblGrid>
                <a:gridCol w="1752110">
                  <a:extLst>
                    <a:ext uri="{9D8B030D-6E8A-4147-A177-3AD203B41FA5}">
                      <a16:colId xmlns="" xmlns:a16="http://schemas.microsoft.com/office/drawing/2014/main" val="20000"/>
                    </a:ext>
                  </a:extLst>
                </a:gridCol>
                <a:gridCol w="1752110">
                  <a:extLst>
                    <a:ext uri="{9D8B030D-6E8A-4147-A177-3AD203B41FA5}">
                      <a16:colId xmlns="" xmlns:a16="http://schemas.microsoft.com/office/drawing/2014/main" val="20001"/>
                    </a:ext>
                  </a:extLst>
                </a:gridCol>
                <a:gridCol w="1752110">
                  <a:extLst>
                    <a:ext uri="{9D8B030D-6E8A-4147-A177-3AD203B41FA5}">
                      <a16:colId xmlns="" xmlns:a16="http://schemas.microsoft.com/office/drawing/2014/main" val="20002"/>
                    </a:ext>
                  </a:extLst>
                </a:gridCol>
                <a:gridCol w="1752110">
                  <a:extLst>
                    <a:ext uri="{9D8B030D-6E8A-4147-A177-3AD203B41FA5}">
                      <a16:colId xmlns="" xmlns:a16="http://schemas.microsoft.com/office/drawing/2014/main" val="20003"/>
                    </a:ext>
                  </a:extLst>
                </a:gridCol>
              </a:tblGrid>
              <a:tr h="1285627">
                <a:tc>
                  <a:txBody>
                    <a:bodyPr/>
                    <a:lstStyle/>
                    <a:p>
                      <a:pPr algn="ctr" rtl="1"/>
                      <a:r>
                        <a:rPr lang="he-IL" sz="2400" u="sng" dirty="0" smtClean="0">
                          <a:solidFill>
                            <a:schemeClr val="tx1"/>
                          </a:solidFill>
                          <a:latin typeface="Arial" panose="020B0604020202020204" pitchFamily="34" charset="0"/>
                          <a:cs typeface="Arial" panose="020B0604020202020204" pitchFamily="34" charset="0"/>
                        </a:rPr>
                        <a:t>שבוע 1</a:t>
                      </a:r>
                    </a:p>
                    <a:p>
                      <a:pPr algn="ctr" rtl="1"/>
                      <a:r>
                        <a:rPr lang="he-IL" sz="2400" dirty="0" smtClean="0">
                          <a:solidFill>
                            <a:srgbClr val="FF0000"/>
                          </a:solidFill>
                          <a:latin typeface="Arial" panose="020B0604020202020204" pitchFamily="34" charset="0"/>
                          <a:cs typeface="Arial" panose="020B0604020202020204" pitchFamily="34" charset="0"/>
                        </a:rPr>
                        <a:t>קבוצה א</a:t>
                      </a:r>
                      <a:endParaRPr lang="he-IL" sz="2400" dirty="0">
                        <a:solidFill>
                          <a:srgbClr val="FF0000"/>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2</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6600"/>
                          </a:solidFill>
                          <a:effectLst/>
                          <a:uLnTx/>
                          <a:uFillTx/>
                          <a:latin typeface="Arial" panose="020B0604020202020204" pitchFamily="34" charset="0"/>
                          <a:ea typeface="+mn-ea"/>
                          <a:cs typeface="Arial" panose="020B0604020202020204" pitchFamily="34" charset="0"/>
                        </a:rPr>
                        <a:t>קבוצה ב</a:t>
                      </a:r>
                    </a:p>
                  </a:txBody>
                  <a:tcPr anchor="ctr">
                    <a:solidFill>
                      <a:schemeClr val="bg1">
                        <a:lumMod val="9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3</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קבוצה ג</a:t>
                      </a:r>
                    </a:p>
                  </a:txBody>
                  <a:tcPr anchor="ctr">
                    <a:solidFill>
                      <a:schemeClr val="bg1">
                        <a:lumMod val="9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4</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קבוצה א</a:t>
                      </a:r>
                    </a:p>
                  </a:txBody>
                  <a:tcPr anchor="ctr">
                    <a:solidFill>
                      <a:schemeClr val="bg1">
                        <a:lumMod val="95000"/>
                      </a:schemeClr>
                    </a:solidFill>
                  </a:tcPr>
                </a:tc>
                <a:extLst>
                  <a:ext uri="{0D108BD9-81ED-4DB2-BD59-A6C34878D82A}">
                    <a16:rowId xmlns="" xmlns:a16="http://schemas.microsoft.com/office/drawing/2014/main" val="10000"/>
                  </a:ext>
                </a:extLst>
              </a:tr>
              <a:tr h="14454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5</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6600"/>
                          </a:solidFill>
                          <a:effectLst/>
                          <a:uLnTx/>
                          <a:uFillTx/>
                          <a:latin typeface="Arial" panose="020B0604020202020204" pitchFamily="34" charset="0"/>
                          <a:ea typeface="+mn-ea"/>
                          <a:cs typeface="Arial" panose="020B0604020202020204" pitchFamily="34" charset="0"/>
                        </a:rPr>
                        <a:t>קבוצה ב</a:t>
                      </a:r>
                    </a:p>
                  </a:txBody>
                  <a:tcPr anchor="c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6</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קבוצה ג</a:t>
                      </a:r>
                    </a:p>
                  </a:txBody>
                  <a:tcPr anchor="c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7</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קבוצה א</a:t>
                      </a:r>
                    </a:p>
                  </a:txBody>
                  <a:tcPr anchor="c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8</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6600"/>
                          </a:solidFill>
                          <a:effectLst/>
                          <a:uLnTx/>
                          <a:uFillTx/>
                          <a:latin typeface="Arial" panose="020B0604020202020204" pitchFamily="34" charset="0"/>
                          <a:ea typeface="+mn-ea"/>
                          <a:cs typeface="Arial" panose="020B0604020202020204" pitchFamily="34" charset="0"/>
                        </a:rPr>
                        <a:t>קבוצה ב</a:t>
                      </a:r>
                    </a:p>
                  </a:txBody>
                  <a:tcPr anchor="ctr">
                    <a:solidFill>
                      <a:schemeClr val="bg1">
                        <a:lumMod val="85000"/>
                      </a:schemeClr>
                    </a:solidFill>
                  </a:tcPr>
                </a:tc>
                <a:extLst>
                  <a:ext uri="{0D108BD9-81ED-4DB2-BD59-A6C34878D82A}">
                    <a16:rowId xmlns="" xmlns:a16="http://schemas.microsoft.com/office/drawing/2014/main" val="10001"/>
                  </a:ext>
                </a:extLst>
              </a:tr>
              <a:tr h="14454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9</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קבוצה ג</a:t>
                      </a:r>
                    </a:p>
                  </a:txBody>
                  <a:tcPr anchor="ctr">
                    <a:solidFill>
                      <a:schemeClr val="bg1">
                        <a:lumMod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10</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קבוצה א</a:t>
                      </a:r>
                    </a:p>
                  </a:txBody>
                  <a:tcPr anchor="ctr">
                    <a:solidFill>
                      <a:schemeClr val="bg1">
                        <a:lumMod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11</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6600"/>
                          </a:solidFill>
                          <a:effectLst/>
                          <a:uLnTx/>
                          <a:uFillTx/>
                          <a:latin typeface="Arial" panose="020B0604020202020204" pitchFamily="34" charset="0"/>
                          <a:ea typeface="+mn-ea"/>
                          <a:cs typeface="Arial" panose="020B0604020202020204" pitchFamily="34" charset="0"/>
                        </a:rPr>
                        <a:t>קבוצה ב</a:t>
                      </a:r>
                    </a:p>
                  </a:txBody>
                  <a:tcPr anchor="ctr">
                    <a:solidFill>
                      <a:schemeClr val="bg1">
                        <a:lumMod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12</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קבוצה ג</a:t>
                      </a:r>
                    </a:p>
                  </a:txBody>
                  <a:tcPr anchor="ctr">
                    <a:solidFill>
                      <a:schemeClr val="bg1">
                        <a:lumMod val="7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454754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07950" y="692696"/>
            <a:ext cx="741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rtl="1">
              <a:spcBef>
                <a:spcPct val="0"/>
              </a:spcBef>
              <a:buFontTx/>
              <a:buNone/>
            </a:pPr>
            <a:r>
              <a:rPr lang="he-IL" altLang="en-US" sz="2400" dirty="0" smtClean="0">
                <a:solidFill>
                  <a:srgbClr val="008000"/>
                </a:solidFill>
                <a:cs typeface="Arial" pitchFamily="34" charset="0"/>
              </a:rPr>
              <a:t>מבוא לתכנות </a:t>
            </a:r>
            <a:r>
              <a:rPr lang="he-IL" altLang="en-US" sz="2400" dirty="0" err="1" smtClean="0">
                <a:solidFill>
                  <a:srgbClr val="008000"/>
                </a:solidFill>
                <a:cs typeface="Arial" pitchFamily="34" charset="0"/>
              </a:rPr>
              <a:t>בפייתון</a:t>
            </a:r>
            <a:r>
              <a:rPr lang="he-IL" altLang="en-US" sz="2400" dirty="0" smtClean="0">
                <a:solidFill>
                  <a:srgbClr val="008000"/>
                </a:solidFill>
                <a:cs typeface="Arial" pitchFamily="34" charset="0"/>
              </a:rPr>
              <a:t>		</a:t>
            </a:r>
            <a:r>
              <a:rPr lang="he-IL" altLang="en-US" sz="2400" dirty="0">
                <a:solidFill>
                  <a:srgbClr val="008000"/>
                </a:solidFill>
                <a:cs typeface="Arial" pitchFamily="34" charset="0"/>
              </a:rPr>
              <a:t> </a:t>
            </a:r>
            <a:r>
              <a:rPr lang="he-IL" altLang="en-US" sz="2400" dirty="0" smtClean="0">
                <a:solidFill>
                  <a:srgbClr val="008000"/>
                </a:solidFill>
                <a:cs typeface="Arial" pitchFamily="34" charset="0"/>
              </a:rPr>
              <a:t>  שו"ת		   3 נק’</a:t>
            </a:r>
            <a:endParaRPr lang="he-IL" altLang="en-US" sz="2400" dirty="0" smtClean="0">
              <a:solidFill>
                <a:srgbClr val="0000CC"/>
              </a:solidFill>
              <a:cs typeface="Arial" pitchFamily="34" charset="0"/>
            </a:endParaRPr>
          </a:p>
          <a:p>
            <a:pPr algn="r" rtl="1">
              <a:spcBef>
                <a:spcPct val="0"/>
              </a:spcBef>
              <a:buFontTx/>
              <a:buNone/>
            </a:pPr>
            <a:r>
              <a:rPr lang="he-IL" altLang="en-US" sz="2400" dirty="0" smtClean="0">
                <a:solidFill>
                  <a:srgbClr val="008000"/>
                </a:solidFill>
                <a:cs typeface="Arial" pitchFamily="34" charset="0"/>
              </a:rPr>
              <a:t>מתמטיקה א'</a:t>
            </a:r>
            <a:r>
              <a:rPr lang="he-IL" altLang="en-US" sz="2400" dirty="0">
                <a:solidFill>
                  <a:srgbClr val="008000"/>
                </a:solidFill>
                <a:cs typeface="Arial" pitchFamily="34" charset="0"/>
              </a:rPr>
              <a:t>		   </a:t>
            </a:r>
            <a:r>
              <a:rPr lang="he-IL" altLang="en-US" sz="2400" dirty="0" smtClean="0">
                <a:solidFill>
                  <a:srgbClr val="008000"/>
                </a:solidFill>
                <a:cs typeface="Arial" pitchFamily="34" charset="0"/>
              </a:rPr>
              <a:t>	   שו"ת	</a:t>
            </a:r>
            <a:r>
              <a:rPr lang="he-IL" altLang="en-US" sz="2400" dirty="0">
                <a:solidFill>
                  <a:srgbClr val="008000"/>
                </a:solidFill>
                <a:cs typeface="Arial" pitchFamily="34" charset="0"/>
              </a:rPr>
              <a:t>	   4 </a:t>
            </a:r>
            <a:r>
              <a:rPr lang="he-IL" altLang="en-US" sz="2400" dirty="0" smtClean="0">
                <a:solidFill>
                  <a:srgbClr val="008000"/>
                </a:solidFill>
                <a:cs typeface="Arial" pitchFamily="34" charset="0"/>
              </a:rPr>
              <a:t>נק’</a:t>
            </a:r>
          </a:p>
          <a:p>
            <a:pPr algn="r" rtl="1">
              <a:spcBef>
                <a:spcPct val="0"/>
              </a:spcBef>
              <a:buFontTx/>
              <a:buNone/>
            </a:pPr>
            <a:r>
              <a:rPr lang="he-IL" altLang="en-US" sz="2400" dirty="0">
                <a:solidFill>
                  <a:srgbClr val="008000"/>
                </a:solidFill>
                <a:cs typeface="Arial" pitchFamily="34" charset="0"/>
              </a:rPr>
              <a:t>מתמטיקה </a:t>
            </a:r>
            <a:r>
              <a:rPr lang="he-IL" altLang="en-US" sz="2400" dirty="0" smtClean="0">
                <a:solidFill>
                  <a:srgbClr val="008000"/>
                </a:solidFill>
                <a:cs typeface="Arial" pitchFamily="34" charset="0"/>
              </a:rPr>
              <a:t>ב'</a:t>
            </a:r>
            <a:r>
              <a:rPr lang="he-IL" altLang="en-US" sz="2400" dirty="0">
                <a:solidFill>
                  <a:srgbClr val="008000"/>
                </a:solidFill>
                <a:cs typeface="Arial" pitchFamily="34" charset="0"/>
              </a:rPr>
              <a:t>		   	   שו"ת		   </a:t>
            </a:r>
            <a:r>
              <a:rPr lang="he-IL" altLang="en-US" sz="2400" dirty="0" smtClean="0">
                <a:solidFill>
                  <a:srgbClr val="008000"/>
                </a:solidFill>
                <a:cs typeface="Arial" pitchFamily="34" charset="0"/>
              </a:rPr>
              <a:t>3-4 נק' </a:t>
            </a:r>
            <a:endParaRPr lang="he-IL" altLang="en-US" sz="2400" dirty="0">
              <a:solidFill>
                <a:srgbClr val="0000CC"/>
              </a:solidFill>
              <a:cs typeface="Arial" pitchFamily="34" charset="0"/>
            </a:endParaRPr>
          </a:p>
          <a:p>
            <a:pPr algn="r" rtl="1">
              <a:spcBef>
                <a:spcPct val="0"/>
              </a:spcBef>
              <a:buFontTx/>
              <a:buNone/>
            </a:pPr>
            <a:r>
              <a:rPr lang="he-IL" altLang="en-US" sz="2400" dirty="0">
                <a:solidFill>
                  <a:srgbClr val="008000"/>
                </a:solidFill>
                <a:cs typeface="Arial" pitchFamily="34" charset="0"/>
              </a:rPr>
              <a:t>כימיה כללית ואנליטית		   שו"ת		   7 </a:t>
            </a:r>
            <a:r>
              <a:rPr lang="he-IL" altLang="en-US" sz="2400" dirty="0" smtClean="0">
                <a:solidFill>
                  <a:srgbClr val="008000"/>
                </a:solidFill>
                <a:cs typeface="Arial" pitchFamily="34" charset="0"/>
              </a:rPr>
              <a:t>נק'</a:t>
            </a:r>
            <a:endParaRPr lang="he-IL" altLang="en-US" sz="2400" dirty="0">
              <a:solidFill>
                <a:srgbClr val="008000"/>
              </a:solidFill>
              <a:cs typeface="Arial" pitchFamily="34" charset="0"/>
            </a:endParaRPr>
          </a:p>
          <a:p>
            <a:pPr algn="r" rtl="1">
              <a:spcBef>
                <a:spcPct val="0"/>
              </a:spcBef>
              <a:buFontTx/>
              <a:buNone/>
            </a:pPr>
            <a:r>
              <a:rPr lang="he-IL" altLang="en-US" sz="2400" dirty="0">
                <a:solidFill>
                  <a:srgbClr val="0000FF"/>
                </a:solidFill>
                <a:cs typeface="Arial" pitchFamily="34" charset="0"/>
              </a:rPr>
              <a:t>מבוא לביולוגיה א'	 	   ש'		   </a:t>
            </a:r>
            <a:r>
              <a:rPr lang="he-IL" altLang="en-US" sz="2400" dirty="0" smtClean="0">
                <a:solidFill>
                  <a:srgbClr val="0000FF"/>
                </a:solidFill>
                <a:cs typeface="Arial" pitchFamily="34" charset="0"/>
              </a:rPr>
              <a:t>4 </a:t>
            </a:r>
            <a:r>
              <a:rPr lang="he-IL" altLang="en-US" sz="2400" dirty="0">
                <a:solidFill>
                  <a:srgbClr val="0000FF"/>
                </a:solidFill>
                <a:cs typeface="Arial" pitchFamily="34" charset="0"/>
              </a:rPr>
              <a:t>נק’</a:t>
            </a:r>
          </a:p>
          <a:p>
            <a:pPr algn="r" rtl="1">
              <a:spcBef>
                <a:spcPct val="0"/>
              </a:spcBef>
              <a:buFontTx/>
              <a:buNone/>
            </a:pPr>
            <a:r>
              <a:rPr lang="he-IL" altLang="en-US" sz="2400" dirty="0">
                <a:cs typeface="Arial" pitchFamily="34" charset="0"/>
              </a:rPr>
              <a:t>	</a:t>
            </a:r>
          </a:p>
        </p:txBody>
      </p:sp>
      <p:sp>
        <p:nvSpPr>
          <p:cNvPr id="10244" name="Text Box 4"/>
          <p:cNvSpPr txBox="1">
            <a:spLocks noChangeArrowheads="1"/>
          </p:cNvSpPr>
          <p:nvPr/>
        </p:nvSpPr>
        <p:spPr bwMode="auto">
          <a:xfrm>
            <a:off x="7650163" y="692696"/>
            <a:ext cx="1458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u="sng">
                <a:cs typeface="Arial" pitchFamily="34" charset="0"/>
              </a:rPr>
              <a:t>סמסטר א’</a:t>
            </a:r>
            <a:endParaRPr lang="he-IL" altLang="en-US" sz="2400" b="1">
              <a:cs typeface="Arial" pitchFamily="34" charset="0"/>
            </a:endParaRPr>
          </a:p>
        </p:txBody>
      </p:sp>
      <p:sp>
        <p:nvSpPr>
          <p:cNvPr id="10245" name="Text Box 5"/>
          <p:cNvSpPr txBox="1">
            <a:spLocks noChangeArrowheads="1"/>
          </p:cNvSpPr>
          <p:nvPr/>
        </p:nvSpPr>
        <p:spPr bwMode="auto">
          <a:xfrm>
            <a:off x="107950" y="2866412"/>
            <a:ext cx="741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rtl="1">
              <a:spcBef>
                <a:spcPct val="0"/>
              </a:spcBef>
              <a:buFontTx/>
              <a:buNone/>
            </a:pPr>
            <a:r>
              <a:rPr lang="he-IL" altLang="en-US" sz="2400" dirty="0">
                <a:solidFill>
                  <a:srgbClr val="008000"/>
                </a:solidFill>
                <a:ea typeface="Times New Roman" pitchFamily="18" charset="0"/>
                <a:cs typeface="Arial" pitchFamily="34" charset="0"/>
              </a:rPr>
              <a:t>פיזיקה א'			    שו"ת	   </a:t>
            </a:r>
            <a:r>
              <a:rPr lang="he-IL" altLang="en-US" sz="2400" dirty="0" smtClean="0">
                <a:solidFill>
                  <a:srgbClr val="008000"/>
                </a:solidFill>
                <a:ea typeface="Times New Roman" pitchFamily="18" charset="0"/>
                <a:cs typeface="Arial" pitchFamily="34" charset="0"/>
              </a:rPr>
              <a:t>5 </a:t>
            </a:r>
            <a:r>
              <a:rPr lang="he-IL" altLang="en-US" sz="2400" dirty="0" smtClean="0">
                <a:solidFill>
                  <a:srgbClr val="008000"/>
                </a:solidFill>
                <a:cs typeface="Arial" pitchFamily="34" charset="0"/>
              </a:rPr>
              <a:t>נק</a:t>
            </a:r>
            <a:r>
              <a:rPr lang="he-IL" altLang="en-US" sz="2400" dirty="0" smtClean="0">
                <a:solidFill>
                  <a:srgbClr val="008000"/>
                </a:solidFill>
                <a:ea typeface="Times New Roman" pitchFamily="18" charset="0"/>
                <a:cs typeface="Arial" pitchFamily="34" charset="0"/>
              </a:rPr>
              <a:t>' </a:t>
            </a:r>
          </a:p>
          <a:p>
            <a:pPr algn="r" rtl="1">
              <a:spcBef>
                <a:spcPct val="0"/>
              </a:spcBef>
              <a:buFontTx/>
              <a:buNone/>
            </a:pPr>
            <a:r>
              <a:rPr lang="he-IL" altLang="en-US" sz="2400" dirty="0" smtClean="0">
                <a:solidFill>
                  <a:srgbClr val="008000"/>
                </a:solidFill>
                <a:ea typeface="Times New Roman" pitchFamily="18" charset="0"/>
                <a:cs typeface="Arial" pitchFamily="34" charset="0"/>
              </a:rPr>
              <a:t>כימיה </a:t>
            </a:r>
            <a:r>
              <a:rPr lang="he-IL" altLang="en-US" sz="2400" dirty="0">
                <a:solidFill>
                  <a:srgbClr val="008000"/>
                </a:solidFill>
                <a:ea typeface="Times New Roman" pitchFamily="18" charset="0"/>
                <a:cs typeface="Arial" pitchFamily="34" charset="0"/>
              </a:rPr>
              <a:t>אורגנית	 		    שו"ת 	   6 </a:t>
            </a:r>
            <a:r>
              <a:rPr lang="he-IL" altLang="en-US" sz="2400" dirty="0">
                <a:solidFill>
                  <a:srgbClr val="008000"/>
                </a:solidFill>
                <a:cs typeface="Arial" pitchFamily="34" charset="0"/>
              </a:rPr>
              <a:t>נק</a:t>
            </a:r>
            <a:r>
              <a:rPr lang="he-IL" altLang="en-US" sz="2400" dirty="0" smtClean="0">
                <a:solidFill>
                  <a:srgbClr val="008000"/>
                </a:solidFill>
                <a:ea typeface="Times New Roman" pitchFamily="18" charset="0"/>
                <a:cs typeface="Arial" pitchFamily="34" charset="0"/>
              </a:rPr>
              <a:t>’</a:t>
            </a:r>
            <a:endParaRPr lang="he-IL" altLang="en-US" sz="2400" dirty="0">
              <a:solidFill>
                <a:srgbClr val="008000"/>
              </a:solidFill>
              <a:ea typeface="Times New Roman" pitchFamily="18" charset="0"/>
              <a:cs typeface="Arial" pitchFamily="34" charset="0"/>
            </a:endParaRPr>
          </a:p>
          <a:p>
            <a:pPr algn="r" rtl="1">
              <a:spcBef>
                <a:spcPct val="0"/>
              </a:spcBef>
              <a:buFontTx/>
              <a:buNone/>
            </a:pPr>
            <a:r>
              <a:rPr lang="he-IL" altLang="en-US" sz="2400" dirty="0">
                <a:solidFill>
                  <a:srgbClr val="008000"/>
                </a:solidFill>
                <a:ea typeface="Times New Roman" pitchFamily="18" charset="0"/>
                <a:cs typeface="Arial" pitchFamily="34" charset="0"/>
              </a:rPr>
              <a:t>כימיה פיסיקלית		   	    שו"ת 	   3 </a:t>
            </a:r>
            <a:r>
              <a:rPr lang="he-IL" altLang="en-US" sz="2400" dirty="0">
                <a:solidFill>
                  <a:srgbClr val="008000"/>
                </a:solidFill>
                <a:cs typeface="Arial" pitchFamily="34" charset="0"/>
              </a:rPr>
              <a:t>נק</a:t>
            </a:r>
            <a:r>
              <a:rPr lang="he-IL" altLang="en-US" sz="2400" dirty="0" smtClean="0">
                <a:solidFill>
                  <a:srgbClr val="008000"/>
                </a:solidFill>
                <a:ea typeface="Times New Roman" pitchFamily="18" charset="0"/>
                <a:cs typeface="Arial" pitchFamily="34" charset="0"/>
              </a:rPr>
              <a:t>’ </a:t>
            </a:r>
            <a:endParaRPr lang="he-IL" altLang="en-US" sz="2400" dirty="0">
              <a:solidFill>
                <a:srgbClr val="008000"/>
              </a:solidFill>
              <a:ea typeface="Times New Roman" pitchFamily="18" charset="0"/>
              <a:cs typeface="Arial" pitchFamily="34" charset="0"/>
            </a:endParaRPr>
          </a:p>
          <a:p>
            <a:pPr algn="r" rtl="1">
              <a:spcBef>
                <a:spcPct val="0"/>
              </a:spcBef>
              <a:buNone/>
            </a:pPr>
            <a:r>
              <a:rPr lang="he-IL" altLang="en-US" sz="2400" dirty="0">
                <a:solidFill>
                  <a:srgbClr val="0000FF"/>
                </a:solidFill>
                <a:ea typeface="Times New Roman" pitchFamily="18" charset="0"/>
                <a:cs typeface="Arial" pitchFamily="34" charset="0"/>
              </a:rPr>
              <a:t>מבוא לביולוגיה ב'		    ש'		   </a:t>
            </a:r>
            <a:r>
              <a:rPr lang="he-IL" altLang="en-US" sz="2400" dirty="0">
                <a:solidFill>
                  <a:srgbClr val="0000FF"/>
                </a:solidFill>
                <a:cs typeface="Arial" pitchFamily="34" charset="0"/>
              </a:rPr>
              <a:t>4 נק'</a:t>
            </a:r>
          </a:p>
          <a:p>
            <a:pPr algn="r" rtl="1">
              <a:spcBef>
                <a:spcPct val="0"/>
              </a:spcBef>
              <a:buNone/>
            </a:pPr>
            <a:r>
              <a:rPr lang="he-IL" altLang="en-US" sz="2400" dirty="0">
                <a:solidFill>
                  <a:srgbClr val="0000FF"/>
                </a:solidFill>
                <a:ea typeface="Times New Roman" pitchFamily="18" charset="0"/>
                <a:cs typeface="Arial" pitchFamily="34" charset="0"/>
              </a:rPr>
              <a:t>מבוא לביולוגיה ג'		    ש'		   </a:t>
            </a:r>
            <a:r>
              <a:rPr lang="he-IL" altLang="en-US" sz="2400" dirty="0" smtClean="0">
                <a:solidFill>
                  <a:srgbClr val="0000FF"/>
                </a:solidFill>
                <a:ea typeface="Times New Roman" pitchFamily="18" charset="0"/>
                <a:cs typeface="Arial" pitchFamily="34" charset="0"/>
              </a:rPr>
              <a:t>4 </a:t>
            </a:r>
            <a:r>
              <a:rPr lang="he-IL" altLang="en-US" sz="2400" dirty="0">
                <a:solidFill>
                  <a:srgbClr val="0000FF"/>
                </a:solidFill>
                <a:cs typeface="Arial" pitchFamily="34" charset="0"/>
              </a:rPr>
              <a:t>נק'</a:t>
            </a:r>
          </a:p>
        </p:txBody>
      </p:sp>
      <p:sp>
        <p:nvSpPr>
          <p:cNvPr id="10246" name="Text Box 6"/>
          <p:cNvSpPr txBox="1">
            <a:spLocks noChangeArrowheads="1"/>
          </p:cNvSpPr>
          <p:nvPr/>
        </p:nvSpPr>
        <p:spPr bwMode="auto">
          <a:xfrm>
            <a:off x="7667625" y="2875937"/>
            <a:ext cx="1441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u="sng" dirty="0">
                <a:cs typeface="Arial" pitchFamily="34" charset="0"/>
              </a:rPr>
              <a:t>סמסטר ב</a:t>
            </a:r>
            <a:r>
              <a:rPr lang="he-IL" altLang="en-US" sz="2400" u="sng" dirty="0">
                <a:cs typeface="Arial" pitchFamily="34" charset="0"/>
              </a:rPr>
              <a:t>’</a:t>
            </a:r>
            <a:endParaRPr lang="he-IL" altLang="en-US" sz="2400" dirty="0">
              <a:cs typeface="Arial" pitchFamily="34" charset="0"/>
            </a:endParaRPr>
          </a:p>
        </p:txBody>
      </p:sp>
      <p:sp>
        <p:nvSpPr>
          <p:cNvPr id="10247" name="Text Box 7"/>
          <p:cNvSpPr txBox="1">
            <a:spLocks noChangeArrowheads="1"/>
          </p:cNvSpPr>
          <p:nvPr/>
        </p:nvSpPr>
        <p:spPr bwMode="auto">
          <a:xfrm>
            <a:off x="1079500" y="4874939"/>
            <a:ext cx="698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dirty="0">
                <a:cs typeface="Arial" pitchFamily="34" charset="0"/>
              </a:rPr>
              <a:t>סה”כ: </a:t>
            </a:r>
            <a:r>
              <a:rPr lang="he-IL" altLang="en-US" sz="2400" b="1" dirty="0" smtClean="0">
                <a:cs typeface="Arial" pitchFamily="34" charset="0"/>
              </a:rPr>
              <a:t>43-44 </a:t>
            </a:r>
            <a:r>
              <a:rPr lang="he-IL" altLang="en-US" sz="2400" b="1" dirty="0">
                <a:cs typeface="Arial" pitchFamily="34" charset="0"/>
              </a:rPr>
              <a:t>נק</a:t>
            </a:r>
            <a:r>
              <a:rPr lang="he-IL" altLang="en-US" sz="2400" b="1" dirty="0" smtClean="0">
                <a:cs typeface="Arial" pitchFamily="34" charset="0"/>
              </a:rPr>
              <a:t>'</a:t>
            </a:r>
            <a:endParaRPr lang="he-IL" altLang="en-US" sz="2400" dirty="0">
              <a:cs typeface="Arial" pitchFamily="34" charset="0"/>
            </a:endParaRPr>
          </a:p>
        </p:txBody>
      </p:sp>
      <p:cxnSp>
        <p:nvCxnSpPr>
          <p:cNvPr id="10250" name="Straight Connector 2"/>
          <p:cNvCxnSpPr>
            <a:cxnSpLocks noChangeShapeType="1"/>
          </p:cNvCxnSpPr>
          <p:nvPr/>
        </p:nvCxnSpPr>
        <p:spPr bwMode="auto">
          <a:xfrm flipH="1">
            <a:off x="250825" y="4797152"/>
            <a:ext cx="87344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extBox 1"/>
          <p:cNvSpPr txBox="1"/>
          <p:nvPr/>
        </p:nvSpPr>
        <p:spPr>
          <a:xfrm>
            <a:off x="7930532" y="1523691"/>
            <a:ext cx="915635" cy="830997"/>
          </a:xfrm>
          <a:prstGeom prst="rect">
            <a:avLst/>
          </a:prstGeom>
          <a:noFill/>
        </p:spPr>
        <p:txBody>
          <a:bodyPr wrap="none" rtlCol="1">
            <a:spAutoFit/>
          </a:bodyPr>
          <a:lstStyle/>
          <a:p>
            <a:pPr algn="ctr"/>
            <a:r>
              <a:rPr lang="he-IL" b="1" dirty="0" smtClean="0"/>
              <a:t>21-22</a:t>
            </a:r>
          </a:p>
          <a:p>
            <a:pPr algn="ctr"/>
            <a:r>
              <a:rPr lang="he-IL" b="1" dirty="0" smtClean="0"/>
              <a:t>נקודות</a:t>
            </a:r>
            <a:endParaRPr lang="he-IL" b="1" dirty="0"/>
          </a:p>
        </p:txBody>
      </p:sp>
      <p:sp>
        <p:nvSpPr>
          <p:cNvPr id="11" name="TextBox 10"/>
          <p:cNvSpPr txBox="1"/>
          <p:nvPr/>
        </p:nvSpPr>
        <p:spPr>
          <a:xfrm>
            <a:off x="7930534" y="3697358"/>
            <a:ext cx="915635" cy="830997"/>
          </a:xfrm>
          <a:prstGeom prst="rect">
            <a:avLst/>
          </a:prstGeom>
          <a:noFill/>
        </p:spPr>
        <p:txBody>
          <a:bodyPr wrap="none" rtlCol="1">
            <a:spAutoFit/>
          </a:bodyPr>
          <a:lstStyle/>
          <a:p>
            <a:pPr algn="ctr"/>
            <a:r>
              <a:rPr lang="he-IL" b="1" dirty="0" smtClean="0"/>
              <a:t>22</a:t>
            </a:r>
          </a:p>
          <a:p>
            <a:pPr algn="ctr"/>
            <a:r>
              <a:rPr lang="he-IL" b="1" dirty="0" smtClean="0"/>
              <a:t>נקודות</a:t>
            </a:r>
            <a:endParaRPr lang="he-IL" b="1" dirty="0"/>
          </a:p>
        </p:txBody>
      </p:sp>
      <p:sp>
        <p:nvSpPr>
          <p:cNvPr id="13" name="Text Box 2"/>
          <p:cNvSpPr txBox="1">
            <a:spLocks noChangeArrowheads="1"/>
          </p:cNvSpPr>
          <p:nvPr/>
        </p:nvSpPr>
        <p:spPr bwMode="auto">
          <a:xfrm>
            <a:off x="1785019" y="0"/>
            <a:ext cx="5573962"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u="sng" dirty="0">
                <a:cs typeface="Arial" pitchFamily="34" charset="0"/>
              </a:rPr>
              <a:t>תכנית </a:t>
            </a:r>
            <a:r>
              <a:rPr lang="he-IL" altLang="en-US" sz="2800" u="sng" dirty="0" smtClean="0">
                <a:cs typeface="Arial" pitchFamily="34" charset="0"/>
              </a:rPr>
              <a:t>הלימודים בשנה א' – קורסי חובה</a:t>
            </a:r>
            <a:endParaRPr lang="he-IL" altLang="en-US" sz="2800" u="sng" dirty="0">
              <a:latin typeface="Arial" pitchFamily="34" charset="0"/>
              <a:cs typeface="Arial" pitchFamily="34" charset="0"/>
            </a:endParaRPr>
          </a:p>
        </p:txBody>
      </p:sp>
      <p:sp>
        <p:nvSpPr>
          <p:cNvPr id="15" name="TextBox 9"/>
          <p:cNvSpPr txBox="1">
            <a:spLocks noChangeArrowheads="1"/>
          </p:cNvSpPr>
          <p:nvPr/>
        </p:nvSpPr>
        <p:spPr bwMode="auto">
          <a:xfrm>
            <a:off x="349553" y="5982379"/>
            <a:ext cx="86356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b="1" dirty="0" smtClean="0">
                <a:solidFill>
                  <a:srgbClr val="FF0000"/>
                </a:solidFill>
                <a:cs typeface="Arial" pitchFamily="34" charset="0"/>
              </a:rPr>
              <a:t>*</a:t>
            </a:r>
            <a:r>
              <a:rPr lang="he-IL" altLang="he-IL" sz="2000" dirty="0" smtClean="0">
                <a:solidFill>
                  <a:srgbClr val="FF0000"/>
                </a:solidFill>
                <a:latin typeface="Arial" pitchFamily="34" charset="0"/>
                <a:cs typeface="Arial" pitchFamily="34" charset="0"/>
              </a:rPr>
              <a:t> </a:t>
            </a:r>
            <a:r>
              <a:rPr lang="he-IL" altLang="he-IL" sz="2000" dirty="0" smtClean="0">
                <a:latin typeface="Arial" pitchFamily="34" charset="0"/>
                <a:cs typeface="Arial" pitchFamily="34" charset="0"/>
              </a:rPr>
              <a:t>ניתן </a:t>
            </a:r>
            <a:r>
              <a:rPr lang="he-IL" altLang="he-IL" sz="2000" dirty="0">
                <a:latin typeface="Arial" pitchFamily="34" charset="0"/>
                <a:cs typeface="Arial" pitchFamily="34" charset="0"/>
              </a:rPr>
              <a:t>להחליף ל</a:t>
            </a:r>
            <a:r>
              <a:rPr lang="he-IL" altLang="he-IL" sz="2000" dirty="0">
                <a:solidFill>
                  <a:srgbClr val="008000"/>
                </a:solidFill>
                <a:cs typeface="Arial" pitchFamily="34" charset="0"/>
              </a:rPr>
              <a:t>מתמטיקה מורחב א' + </a:t>
            </a:r>
            <a:r>
              <a:rPr lang="he-IL" altLang="he-IL" sz="2000" dirty="0" smtClean="0">
                <a:solidFill>
                  <a:srgbClr val="008000"/>
                </a:solidFill>
                <a:cs typeface="Arial" pitchFamily="34" charset="0"/>
              </a:rPr>
              <a:t>ב</a:t>
            </a:r>
            <a:r>
              <a:rPr lang="he-IL" altLang="he-IL" sz="2000" dirty="0">
                <a:solidFill>
                  <a:srgbClr val="008000"/>
                </a:solidFill>
                <a:cs typeface="Arial" pitchFamily="34" charset="0"/>
              </a:rPr>
              <a:t>' </a:t>
            </a:r>
          </a:p>
          <a:p>
            <a:pPr>
              <a:spcBef>
                <a:spcPct val="0"/>
              </a:spcBef>
              <a:buFontTx/>
              <a:buNone/>
            </a:pPr>
            <a:r>
              <a:rPr lang="he-IL" altLang="he-IL" sz="2000" dirty="0" smtClean="0">
                <a:latin typeface="Arial" pitchFamily="34" charset="0"/>
                <a:cs typeface="Arial" pitchFamily="34" charset="0"/>
              </a:rPr>
              <a:t>תנאי </a:t>
            </a:r>
            <a:r>
              <a:rPr lang="he-IL" altLang="he-IL" sz="2000" dirty="0">
                <a:latin typeface="Arial" pitchFamily="34" charset="0"/>
                <a:cs typeface="Arial" pitchFamily="34" charset="0"/>
              </a:rPr>
              <a:t>קבלה – ציון </a:t>
            </a:r>
            <a:r>
              <a:rPr lang="he-IL" altLang="en-US" sz="2000" dirty="0">
                <a:latin typeface="Arial" pitchFamily="34" charset="0"/>
                <a:cs typeface="Arial" pitchFamily="34" charset="0"/>
              </a:rPr>
              <a:t>80 ב-5 יחידות מתמטיקה או 90 ב-4 יחידות / מעבר קורס הכנה בקיץ</a:t>
            </a:r>
            <a:endParaRPr lang="he-IL" altLang="he-IL" sz="2000" dirty="0">
              <a:latin typeface="Arial" pitchFamily="34" charset="0"/>
              <a:cs typeface="Arial" pitchFamily="34" charset="0"/>
            </a:endParaRPr>
          </a:p>
        </p:txBody>
      </p:sp>
      <p:sp>
        <p:nvSpPr>
          <p:cNvPr id="3" name="Rectangle 2"/>
          <p:cNvSpPr/>
          <p:nvPr/>
        </p:nvSpPr>
        <p:spPr>
          <a:xfrm>
            <a:off x="5665110" y="1062026"/>
            <a:ext cx="304891" cy="461665"/>
          </a:xfrm>
          <a:prstGeom prst="rect">
            <a:avLst/>
          </a:prstGeom>
        </p:spPr>
        <p:txBody>
          <a:bodyPr wrap="none">
            <a:spAutoFit/>
          </a:bodyPr>
          <a:lstStyle/>
          <a:p>
            <a:pPr algn="ctr"/>
            <a:r>
              <a:rPr lang="he-IL" altLang="en-US" b="1" dirty="0" smtClean="0">
                <a:solidFill>
                  <a:srgbClr val="FF0000"/>
                </a:solidFill>
                <a:cs typeface="Arial" pitchFamily="34" charset="0"/>
              </a:rPr>
              <a:t>*</a:t>
            </a:r>
            <a:endParaRPr lang="he-IL" altLang="en-US" dirty="0">
              <a:solidFill>
                <a:srgbClr val="FF0000"/>
              </a:solidFill>
              <a:cs typeface="Arial" pitchFamily="34" charset="0"/>
            </a:endParaRPr>
          </a:p>
        </p:txBody>
      </p:sp>
      <p:sp>
        <p:nvSpPr>
          <p:cNvPr id="16" name="Rectangle 15"/>
          <p:cNvSpPr/>
          <p:nvPr/>
        </p:nvSpPr>
        <p:spPr>
          <a:xfrm>
            <a:off x="5593234" y="1426066"/>
            <a:ext cx="304891" cy="461665"/>
          </a:xfrm>
          <a:prstGeom prst="rect">
            <a:avLst/>
          </a:prstGeom>
        </p:spPr>
        <p:txBody>
          <a:bodyPr wrap="none">
            <a:spAutoFit/>
          </a:bodyPr>
          <a:lstStyle/>
          <a:p>
            <a:pPr algn="ctr"/>
            <a:r>
              <a:rPr lang="he-IL" altLang="en-US" b="1" dirty="0" smtClean="0">
                <a:solidFill>
                  <a:srgbClr val="FF0000"/>
                </a:solidFill>
                <a:cs typeface="Arial" pitchFamily="34" charset="0"/>
              </a:rPr>
              <a:t>*</a:t>
            </a:r>
            <a:endParaRPr lang="he-IL" altLang="en-US" dirty="0">
              <a:solidFill>
                <a:srgbClr val="FF0000"/>
              </a:solidFill>
              <a:cs typeface="Arial" pitchFamily="34" charset="0"/>
            </a:endParaRPr>
          </a:p>
        </p:txBody>
      </p:sp>
      <p:sp>
        <p:nvSpPr>
          <p:cNvPr id="14" name="Rectangle 13"/>
          <p:cNvSpPr/>
          <p:nvPr/>
        </p:nvSpPr>
        <p:spPr>
          <a:xfrm>
            <a:off x="4653368" y="707330"/>
            <a:ext cx="304891" cy="461665"/>
          </a:xfrm>
          <a:prstGeom prst="rect">
            <a:avLst/>
          </a:prstGeom>
        </p:spPr>
        <p:txBody>
          <a:bodyPr wrap="none">
            <a:spAutoFit/>
          </a:bodyPr>
          <a:lstStyle/>
          <a:p>
            <a:pPr algn="ctr"/>
            <a:r>
              <a:rPr lang="he-IL" altLang="en-US" b="1" dirty="0" smtClean="0">
                <a:solidFill>
                  <a:srgbClr val="7030A0"/>
                </a:solidFill>
                <a:cs typeface="Arial" pitchFamily="34" charset="0"/>
              </a:rPr>
              <a:t>*</a:t>
            </a:r>
            <a:endParaRPr lang="he-IL" altLang="en-US" dirty="0">
              <a:solidFill>
                <a:srgbClr val="7030A0"/>
              </a:solidFill>
              <a:cs typeface="Arial" pitchFamily="34" charset="0"/>
            </a:endParaRPr>
          </a:p>
        </p:txBody>
      </p:sp>
      <p:sp>
        <p:nvSpPr>
          <p:cNvPr id="17" name="Rectangle 16"/>
          <p:cNvSpPr/>
          <p:nvPr/>
        </p:nvSpPr>
        <p:spPr>
          <a:xfrm>
            <a:off x="5387251" y="1426065"/>
            <a:ext cx="304891" cy="461665"/>
          </a:xfrm>
          <a:prstGeom prst="rect">
            <a:avLst/>
          </a:prstGeom>
        </p:spPr>
        <p:txBody>
          <a:bodyPr wrap="none">
            <a:spAutoFit/>
          </a:bodyPr>
          <a:lstStyle/>
          <a:p>
            <a:pPr algn="ctr"/>
            <a:r>
              <a:rPr lang="he-IL" altLang="en-US" b="1" dirty="0" smtClean="0">
                <a:solidFill>
                  <a:srgbClr val="7030A0"/>
                </a:solidFill>
                <a:cs typeface="Arial" pitchFamily="34" charset="0"/>
              </a:rPr>
              <a:t>*</a:t>
            </a:r>
            <a:endParaRPr lang="he-IL" altLang="en-US" dirty="0">
              <a:solidFill>
                <a:srgbClr val="7030A0"/>
              </a:solidFill>
              <a:cs typeface="Arial" pitchFamily="34" charset="0"/>
            </a:endParaRPr>
          </a:p>
        </p:txBody>
      </p:sp>
      <p:sp>
        <p:nvSpPr>
          <p:cNvPr id="18" name="TextBox 9"/>
          <p:cNvSpPr txBox="1">
            <a:spLocks noChangeArrowheads="1"/>
          </p:cNvSpPr>
          <p:nvPr/>
        </p:nvSpPr>
        <p:spPr bwMode="auto">
          <a:xfrm>
            <a:off x="790378" y="5498068"/>
            <a:ext cx="81948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b="1" dirty="0" smtClean="0">
                <a:solidFill>
                  <a:srgbClr val="7030A0"/>
                </a:solidFill>
                <a:cs typeface="Arial" pitchFamily="34" charset="0"/>
              </a:rPr>
              <a:t>*</a:t>
            </a:r>
            <a:r>
              <a:rPr lang="he-IL" altLang="he-IL" sz="2000" dirty="0" smtClean="0">
                <a:solidFill>
                  <a:srgbClr val="FF0000"/>
                </a:solidFill>
                <a:latin typeface="Arial" pitchFamily="34" charset="0"/>
                <a:cs typeface="Arial" pitchFamily="34" charset="0"/>
              </a:rPr>
              <a:t> </a:t>
            </a:r>
            <a:r>
              <a:rPr lang="he-IL" altLang="he-IL" sz="2000" dirty="0" smtClean="0">
                <a:latin typeface="Arial" pitchFamily="34" charset="0"/>
                <a:cs typeface="Arial" pitchFamily="34" charset="0"/>
              </a:rPr>
              <a:t>ניתן ללמוד קורסים אלו בשנה ב' במידה ומערכת השעות בחוג השני לא מאפשרת</a:t>
            </a:r>
            <a:endParaRPr lang="he-IL" altLang="he-IL" sz="2000" dirty="0">
              <a:latin typeface="Arial" pitchFamily="34" charset="0"/>
              <a:cs typeface="Arial" pitchFamily="34" charset="0"/>
            </a:endParaRPr>
          </a:p>
        </p:txBody>
      </p:sp>
    </p:spTree>
    <p:extLst>
      <p:ext uri="{BB962C8B-B14F-4D97-AF65-F5344CB8AC3E}">
        <p14:creationId xmlns:p14="http://schemas.microsoft.com/office/powerpoint/2010/main" val="3836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fade">
                                      <p:cBhvr>
                                        <p:cTn id="10" dur="500"/>
                                        <p:tgtEl>
                                          <p:spTgt spid="10246"/>
                                        </p:tgtEl>
                                      </p:cBhvr>
                                    </p:animEffect>
                                  </p:childTnLst>
                                </p:cTn>
                              </p:par>
                              <p:par>
                                <p:cTn id="11" presetID="10" presetClass="entr" presetSubtype="0" fill="hold" nodeType="withEffect">
                                  <p:stCondLst>
                                    <p:cond delay="0"/>
                                  </p:stCondLst>
                                  <p:childTnLst>
                                    <p:set>
                                      <p:cBhvr>
                                        <p:cTn id="12" dur="1" fill="hold">
                                          <p:stCondLst>
                                            <p:cond delay="0"/>
                                          </p:stCondLst>
                                        </p:cTn>
                                        <p:tgtEl>
                                          <p:spTgt spid="10250"/>
                                        </p:tgtEl>
                                        <p:attrNameLst>
                                          <p:attrName>style.visibility</p:attrName>
                                        </p:attrNameLst>
                                      </p:cBhvr>
                                      <p:to>
                                        <p:strVal val="visible"/>
                                      </p:to>
                                    </p:set>
                                    <p:animEffect transition="in" filter="fade">
                                      <p:cBhvr>
                                        <p:cTn id="13" dur="500"/>
                                        <p:tgtEl>
                                          <p:spTgt spid="102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fade">
                                      <p:cBhvr>
                                        <p:cTn id="19"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5915</TotalTime>
  <Words>1612</Words>
  <Application>Microsoft Office PowerPoint</Application>
  <PresentationFormat>On-screen Show (4:3)</PresentationFormat>
  <Paragraphs>348</Paragraphs>
  <Slides>41</Slides>
  <Notes>0</Notes>
  <HiddenSlides>2</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ללא כותרת שקופית</dc:title>
  <dc:creator>דני סגל</dc:creator>
  <cp:lastModifiedBy>TsaffyZ10</cp:lastModifiedBy>
  <cp:revision>394</cp:revision>
  <dcterms:created xsi:type="dcterms:W3CDTF">2004-08-20T02:30:23Z</dcterms:created>
  <dcterms:modified xsi:type="dcterms:W3CDTF">2020-08-30T08:28:00Z</dcterms:modified>
</cp:coreProperties>
</file>